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tif" ContentType="image/tif"/>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303" r:id="rId2"/>
    <p:sldId id="256" r:id="rId3"/>
    <p:sldId id="305" r:id="rId4"/>
    <p:sldId id="307" r:id="rId5"/>
    <p:sldId id="257" r:id="rId6"/>
    <p:sldId id="293" r:id="rId7"/>
    <p:sldId id="312" r:id="rId8"/>
    <p:sldId id="297" r:id="rId9"/>
    <p:sldId id="298"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309" r:id="rId29"/>
    <p:sldId id="281" r:id="rId30"/>
    <p:sldId id="308" r:id="rId31"/>
    <p:sldId id="284" r:id="rId32"/>
    <p:sldId id="285" r:id="rId33"/>
    <p:sldId id="286" r:id="rId34"/>
    <p:sldId id="287" r:id="rId35"/>
    <p:sldId id="288" r:id="rId36"/>
    <p:sldId id="283" r:id="rId37"/>
    <p:sldId id="310" r:id="rId38"/>
    <p:sldId id="311" r:id="rId39"/>
    <p:sldId id="289" r:id="rId40"/>
    <p:sldId id="290" r:id="rId41"/>
    <p:sldId id="291" r:id="rId42"/>
    <p:sldId id="292" r:id="rId43"/>
    <p:sldId id="277" r:id="rId44"/>
    <p:sldId id="278" r:id="rId45"/>
    <p:sldId id="279" r:id="rId46"/>
    <p:sldId id="280" r:id="rId47"/>
    <p:sldId id="299" r:id="rId48"/>
    <p:sldId id="300" r:id="rId49"/>
    <p:sldId id="301" r:id="rId50"/>
    <p:sldId id="302" r:id="rId51"/>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ext uri="{19B8F6BF-5375-455C-9EA6-DF929625EA0E}">
        <p15:presenceInfo xmlns:p15="http://schemas.microsoft.com/office/powerpoint/2012/main" userId="" providerId=""/>
      </p:ext>
    </p:extLst>
  </p:cmAuthor>
  <p:cmAuthor id="2" name="Microsoft Office User" initials="Office [2]" lastIdx="1" clrIdx="1">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76FA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24"/>
  </p:normalViewPr>
  <p:slideViewPr>
    <p:cSldViewPr snapToGrid="0" snapToObjects="1">
      <p:cViewPr varScale="1">
        <p:scale>
          <a:sx n="118" d="100"/>
          <a:sy n="118" d="100"/>
        </p:scale>
        <p:origin x="200"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3-12T15:38:21.003" idx="1">
    <p:pos x="10" y="10"/>
    <p:text/>
    <p:extLst>
      <p:ext uri="{C676402C-5697-4E1C-873F-D02D1690AC5C}">
        <p15:threadingInfo xmlns:p15="http://schemas.microsoft.com/office/powerpoint/2012/main" timeZoneBias="-660"/>
      </p:ext>
    </p:extLst>
  </p:cm>
  <p:cm authorId="2" dt="2018-03-12T15:38:24.215" idx="1">
    <p:pos x="146" y="146"/>
    <p:text/>
    <p:extLst>
      <p:ext uri="{C676402C-5697-4E1C-873F-D02D1690AC5C}">
        <p15:threadingInfo xmlns:p15="http://schemas.microsoft.com/office/powerpoint/2012/main" timeZoneBias="-6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a:endParaRPr/>
          </a:p>
        </p:txBody>
      </p:sp>
      <p:sp>
        <p:nvSpPr>
          <p:cNvPr id="147" name="Shape 14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802791390"/>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xfrm>
            <a:off x="376238" y="685800"/>
            <a:ext cx="6105525" cy="3429000"/>
          </a:xfrm>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lvl1pPr>
              <a:defRPr sz="1100"/>
            </a:lvl1pPr>
          </a:lstStyle>
          <a:p>
            <a:r>
              <a:t>[Leave this slide visible until presentation starts]</a:t>
            </a:r>
          </a:p>
        </p:txBody>
      </p:sp>
    </p:spTree>
    <p:extLst>
      <p:ext uri="{BB962C8B-B14F-4D97-AF65-F5344CB8AC3E}">
        <p14:creationId xmlns:p14="http://schemas.microsoft.com/office/powerpoint/2010/main" val="309619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Line"/>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Line"/>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Line"/>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Line"/>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Line"/>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Line"/>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Title Text"/>
          <p:cNvSpPr txBox="1">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Body Level One…"/>
          <p:cNvSpPr txBox="1">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ClrTx/>
              <a:buSzTx/>
              <a:buFontTx/>
              <a:buNone/>
              <a:defRPr sz="1800" b="0">
                <a:solidFill>
                  <a:srgbClr val="000000"/>
                </a:solidFill>
                <a:uFillTx/>
                <a:latin typeface="+mn-lt"/>
                <a:ea typeface="+mn-ea"/>
                <a:cs typeface="+mn-cs"/>
                <a:sym typeface="Gill Sans"/>
              </a:defRPr>
            </a:lvl2pPr>
            <a:lvl3pPr marL="0" indent="0" algn="ctr">
              <a:lnSpc>
                <a:spcPct val="100000"/>
              </a:lnSpc>
              <a:buClrTx/>
              <a:buSzTx/>
              <a:buFontTx/>
              <a:buNone/>
              <a:defRPr sz="1800" b="0">
                <a:solidFill>
                  <a:srgbClr val="000000"/>
                </a:solidFill>
                <a:uFillTx/>
                <a:latin typeface="+mn-lt"/>
                <a:ea typeface="+mn-ea"/>
                <a:cs typeface="+mn-cs"/>
                <a:sym typeface="Gill Sans"/>
              </a:defRPr>
            </a:lvl3pPr>
            <a:lvl4pPr marL="0" indent="0" algn="ctr">
              <a:lnSpc>
                <a:spcPct val="100000"/>
              </a:lnSpc>
              <a:buClrTx/>
              <a:buSzTx/>
              <a:buFontTx/>
              <a:buNone/>
              <a:defRPr sz="1800" b="0">
                <a:solidFill>
                  <a:srgbClr val="000000"/>
                </a:solidFill>
                <a:uFillTx/>
                <a:latin typeface="+mn-lt"/>
                <a:ea typeface="+mn-ea"/>
                <a:cs typeface="+mn-cs"/>
                <a:sym typeface="Gill Sans"/>
              </a:defRPr>
            </a:lvl4pPr>
            <a:lvl5pPr marL="0" indent="0" algn="ctr">
              <a:lnSpc>
                <a:spcPct val="100000"/>
              </a:lnSpc>
              <a:buClrTx/>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lide Number"/>
          <p:cNvSpPr txBox="1">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Line"/>
          <p:cNvSpPr/>
          <p:nvPr/>
        </p:nvSpPr>
        <p:spPr>
          <a:xfrm>
            <a:off x="458787" y="487362"/>
            <a:ext cx="8448676" cy="1"/>
          </a:xfrm>
          <a:prstGeom prst="line">
            <a:avLst/>
          </a:prstGeom>
          <a:ln w="3175">
            <a:solidFill>
              <a:srgbClr val="000000"/>
            </a:solidFill>
            <a:miter/>
          </a:ln>
        </p:spPr>
        <p:txBody>
          <a:bodyPr lIns="45719" rIns="45719"/>
          <a:lstStyle/>
          <a:p>
            <a:pPr algn="l" defTabSz="457200">
              <a:defRPr sz="1200" b="0">
                <a:uFillTx/>
              </a:defRPr>
            </a:pPr>
            <a:endParaRPr/>
          </a:p>
        </p:txBody>
      </p:sp>
      <p:sp>
        <p:nvSpPr>
          <p:cNvPr id="137" name="Line"/>
          <p:cNvSpPr/>
          <p:nvPr/>
        </p:nvSpPr>
        <p:spPr>
          <a:xfrm>
            <a:off x="458787" y="908050"/>
            <a:ext cx="8448676" cy="0"/>
          </a:xfrm>
          <a:prstGeom prst="line">
            <a:avLst/>
          </a:prstGeom>
          <a:ln w="3175">
            <a:solidFill>
              <a:srgbClr val="000000"/>
            </a:solidFill>
            <a:miter/>
          </a:ln>
        </p:spPr>
        <p:txBody>
          <a:bodyPr lIns="45719" rIns="45719"/>
          <a:lstStyle/>
          <a:p>
            <a:pPr algn="l" defTabSz="457200">
              <a:defRPr sz="1200" b="0">
                <a:uFillTx/>
              </a:defRPr>
            </a:pPr>
            <a:endParaRPr/>
          </a:p>
        </p:txBody>
      </p:sp>
      <p:sp>
        <p:nvSpPr>
          <p:cNvPr id="138" name="Title Text"/>
          <p:cNvSpPr txBox="1">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Body Level One…"/>
          <p:cNvSpPr txBox="1">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latin typeface="News706 BT"/>
                <a:ea typeface="News706 BT"/>
                <a:cs typeface="News706 BT"/>
                <a:sym typeface="News706 BT"/>
              </a:defRPr>
            </a:lvl1pPr>
            <a:lvl2pPr marL="0" indent="329138" defTabSz="914400">
              <a:lnSpc>
                <a:spcPts val="2400"/>
              </a:lnSpc>
              <a:buClrTx/>
              <a:buSzTx/>
              <a:buNone/>
              <a:defRPr sz="2000" b="0">
                <a:solidFill>
                  <a:srgbClr val="000000"/>
                </a:solidFill>
                <a:uFillTx/>
                <a:latin typeface="News706 BT"/>
                <a:ea typeface="News706 BT"/>
                <a:cs typeface="News706 BT"/>
                <a:sym typeface="News706 BT"/>
              </a:defRPr>
            </a:lvl2pPr>
            <a:lvl3pPr marL="0" indent="658277" defTabSz="914400">
              <a:lnSpc>
                <a:spcPts val="2400"/>
              </a:lnSpc>
              <a:buClrTx/>
              <a:buSzTx/>
              <a:buNone/>
              <a:defRPr sz="2000" b="0">
                <a:solidFill>
                  <a:srgbClr val="000000"/>
                </a:solidFill>
                <a:uFillTx/>
                <a:latin typeface="News706 BT"/>
                <a:ea typeface="News706 BT"/>
                <a:cs typeface="News706 BT"/>
                <a:sym typeface="News706 BT"/>
              </a:defRPr>
            </a:lvl3pPr>
            <a:lvl4pPr marL="0" indent="987415" defTabSz="914400">
              <a:lnSpc>
                <a:spcPts val="2400"/>
              </a:lnSpc>
              <a:buClrTx/>
              <a:buSzTx/>
              <a:buNone/>
              <a:defRPr sz="2000" b="0">
                <a:solidFill>
                  <a:srgbClr val="000000"/>
                </a:solidFill>
                <a:uFillTx/>
                <a:latin typeface="News706 BT"/>
                <a:ea typeface="News706 BT"/>
                <a:cs typeface="News706 BT"/>
                <a:sym typeface="News706 BT"/>
              </a:defRPr>
            </a:lvl4pPr>
            <a:lvl5pPr marL="0" indent="1316552" defTabSz="914400">
              <a:lnSpc>
                <a:spcPts val="2400"/>
              </a:lnSpc>
              <a:buClrTx/>
              <a:buSzTx/>
              <a:buNone/>
              <a:defRPr sz="2000" b="0">
                <a:solidFill>
                  <a:srgbClr val="000000"/>
                </a:solidFill>
                <a:uFillTx/>
                <a:latin typeface="News706 BT"/>
                <a:ea typeface="News706 BT"/>
                <a:cs typeface="News706 BT"/>
                <a:sym typeface="News706 BT"/>
              </a:defRPr>
            </a:lvl5pPr>
          </a:lstStyle>
          <a:p>
            <a:r>
              <a:t>Body Level One</a:t>
            </a:r>
          </a:p>
          <a:p>
            <a:pPr lvl="1"/>
            <a:r>
              <a:t>Body Level Two</a:t>
            </a:r>
          </a:p>
          <a:p>
            <a:pPr lvl="2"/>
            <a:r>
              <a:t>Body Level Three</a:t>
            </a:r>
          </a:p>
          <a:p>
            <a:pPr lvl="3"/>
            <a:r>
              <a:t>Body Level Four</a:t>
            </a:r>
          </a:p>
          <a:p>
            <a:pPr lvl="4"/>
            <a:r>
              <a:t>Body Level Five</a:t>
            </a:r>
          </a:p>
        </p:txBody>
      </p:sp>
      <p:sp>
        <p:nvSpPr>
          <p:cNvPr id="140" name="Slide Number"/>
          <p:cNvSpPr txBox="1">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descr="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lide Number"/>
          <p:cNvSpPr txBox="1">
            <a:spLocks noGrp="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
        <p:nvSpPr>
          <p:cNvPr id="47" name="Title Text"/>
          <p:cNvSpPr txBox="1">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Body Level One…"/>
          <p:cNvSpPr txBox="1">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descr="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descr="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descr="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descr="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Title Text"/>
          <p:cNvSpPr txBox="1">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Body Level One…"/>
          <p:cNvSpPr txBox="1">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comments" Target="../comments/comment1.xml"/><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gif"/><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watch?v=21Igj5Pr6u4" TargetMode="External"/><Relationship Id="rId4"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hyperlink" Target="http://work.caltech.edu/library/081.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image" Target="../media/image1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tif"/><Relationship Id="rId3" Type="http://schemas.openxmlformats.org/officeDocument/2006/relationships/image" Target="../media/image16.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 name="Shape 261" descr="Shape 261"/>
          <p:cNvPicPr>
            <a:picLocks noChangeAspect="1"/>
          </p:cNvPicPr>
          <p:nvPr/>
        </p:nvPicPr>
        <p:blipFill>
          <a:blip r:embed="rId3">
            <a:extLst/>
          </a:blip>
          <a:stretch>
            <a:fillRect/>
          </a:stretch>
        </p:blipFill>
        <p:spPr>
          <a:xfrm>
            <a:off x="7938" y="0"/>
            <a:ext cx="9347200" cy="5257800"/>
          </a:xfrm>
          <a:prstGeom prst="rect">
            <a:avLst/>
          </a:prstGeom>
          <a:ln w="12700">
            <a:miter lim="400000"/>
          </a:ln>
        </p:spPr>
      </p:pic>
      <p:sp>
        <p:nvSpPr>
          <p:cNvPr id="466" name="Shape 262"/>
          <p:cNvSpPr txBox="1">
            <a:spLocks noGrp="1"/>
          </p:cNvSpPr>
          <p:nvPr>
            <p:ph type="title"/>
          </p:nvPr>
        </p:nvSpPr>
        <p:spPr>
          <a:xfrm>
            <a:off x="1538957" y="615398"/>
            <a:ext cx="5781282" cy="612107"/>
          </a:xfrm>
          <a:prstGeom prst="rect">
            <a:avLst/>
          </a:prstGeom>
        </p:spPr>
        <p:txBody>
          <a:bodyPr>
            <a:normAutofit/>
          </a:bodyPr>
          <a:lstStyle>
            <a:lvl1pPr algn="l" defTabSz="850391">
              <a:defRPr sz="2790" b="1">
                <a:latin typeface="Proxima Nova"/>
                <a:ea typeface="Proxima Nova"/>
                <a:cs typeface="Proxima Nova"/>
                <a:sym typeface="Proxima Nova"/>
              </a:defRPr>
            </a:lvl1pPr>
          </a:lstStyle>
          <a:p>
            <a:r>
              <a:t>Welcome to General Assembly</a:t>
            </a:r>
          </a:p>
        </p:txBody>
      </p:sp>
      <p:sp>
        <p:nvSpPr>
          <p:cNvPr id="467" name="Shape 263"/>
          <p:cNvSpPr txBox="1">
            <a:spLocks noGrp="1"/>
          </p:cNvSpPr>
          <p:nvPr>
            <p:ph type="body" sz="half" idx="1"/>
          </p:nvPr>
        </p:nvSpPr>
        <p:spPr>
          <a:xfrm>
            <a:off x="12373" y="4300948"/>
            <a:ext cx="5781282" cy="1158459"/>
          </a:xfrm>
          <a:prstGeom prst="rect">
            <a:avLst/>
          </a:prstGeom>
        </p:spPr>
        <p:txBody>
          <a:bodyPr/>
          <a:lstStyle/>
          <a:p>
            <a:pPr algn="l"/>
            <a:endParaRPr sz="1840" dirty="0">
              <a:latin typeface="Proxima Nova"/>
              <a:ea typeface="Proxima Nova"/>
              <a:cs typeface="Proxima Nova"/>
              <a:sym typeface="Proxima Nova"/>
            </a:endParaRPr>
          </a:p>
          <a:p>
            <a:pPr algn="l">
              <a:defRPr sz="1800" b="1">
                <a:solidFill>
                  <a:srgbClr val="000000"/>
                </a:solidFill>
                <a:latin typeface="Proxima Nova"/>
                <a:ea typeface="Proxima Nova"/>
                <a:cs typeface="Proxima Nova"/>
                <a:sym typeface="Proxima Nova"/>
              </a:defRPr>
            </a:pPr>
            <a:r>
              <a:rPr dirty="0"/>
              <a:t>WiFi 	</a:t>
            </a:r>
            <a:r>
              <a:rPr lang="en-GB" dirty="0" smtClean="0"/>
              <a:t>  </a:t>
            </a:r>
            <a:r>
              <a:rPr b="0" dirty="0" smtClean="0"/>
              <a:t>GA </a:t>
            </a:r>
            <a:r>
              <a:rPr b="0" dirty="0"/>
              <a:t>Guest	 </a:t>
            </a:r>
          </a:p>
          <a:p>
            <a:pPr algn="l">
              <a:defRPr sz="1800" b="1">
                <a:solidFill>
                  <a:srgbClr val="000000"/>
                </a:solidFill>
                <a:latin typeface="Proxima Nova"/>
                <a:ea typeface="Proxima Nova"/>
                <a:cs typeface="Proxima Nova"/>
                <a:sym typeface="Proxima Nova"/>
              </a:defRPr>
            </a:pPr>
            <a:r>
              <a:rPr dirty="0" smtClean="0"/>
              <a:t>Passwor</a:t>
            </a:r>
            <a:r>
              <a:rPr lang="en-GB" dirty="0" smtClean="0"/>
              <a:t>d  </a:t>
            </a:r>
            <a:r>
              <a:rPr b="0" dirty="0" smtClean="0"/>
              <a:t>yellowpencil</a:t>
            </a:r>
            <a:endParaRPr b="0" dirty="0"/>
          </a:p>
        </p:txBody>
      </p:sp>
      <p:sp>
        <p:nvSpPr>
          <p:cNvPr id="468" name="Shape 264"/>
          <p:cNvSpPr txBox="1">
            <a:spLocks noGrp="1"/>
          </p:cNvSpPr>
          <p:nvPr>
            <p:ph type="sldNum" sz="quarter" idx="2"/>
          </p:nvPr>
        </p:nvSpPr>
        <p:spPr>
          <a:xfrm>
            <a:off x="8897951" y="4791045"/>
            <a:ext cx="391133" cy="35394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pic>
        <p:nvPicPr>
          <p:cNvPr id="464" name="Shape 260" descr="Shape 260"/>
          <p:cNvPicPr>
            <a:picLocks noChangeAspect="1"/>
          </p:cNvPicPr>
          <p:nvPr/>
        </p:nvPicPr>
        <p:blipFill>
          <a:blip r:embed="rId4">
            <a:extLst/>
          </a:blip>
          <a:stretch>
            <a:fillRect/>
          </a:stretch>
        </p:blipFill>
        <p:spPr>
          <a:xfrm>
            <a:off x="1038732" y="671339"/>
            <a:ext cx="500225" cy="500225"/>
          </a:xfrm>
          <a:prstGeom prst="rect">
            <a:avLst/>
          </a:prstGeom>
          <a:ln w="12700">
            <a:miter lim="400000"/>
          </a:ln>
        </p:spPr>
      </p:pic>
    </p:spTree>
    <p:extLst>
      <p:ext uri="{BB962C8B-B14F-4D97-AF65-F5344CB8AC3E}">
        <p14:creationId xmlns:p14="http://schemas.microsoft.com/office/powerpoint/2010/main" val="1002526704"/>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THE POINT OF EVALUATING MODELS"/>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7600"/>
            </a:lvl1pPr>
          </a:lstStyle>
          <a:p>
            <a:r>
              <a:t>THE POINT OF EVALUATING MODELS</a:t>
            </a:r>
          </a:p>
        </p:txBody>
      </p:sp>
      <p:sp>
        <p:nvSpPr>
          <p:cNvPr id="165"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1D5F5"/>
        </a:solidFill>
        <a:effectLst/>
      </p:bgPr>
    </p:bg>
    <p:spTree>
      <p:nvGrpSpPr>
        <p:cNvPr id="1" name=""/>
        <p:cNvGrpSpPr/>
        <p:nvPr/>
      </p:nvGrpSpPr>
      <p:grpSpPr>
        <a:xfrm>
          <a:off x="0" y="0"/>
          <a:ext cx="0" cy="0"/>
          <a:chOff x="0" y="0"/>
          <a:chExt cx="0" cy="0"/>
        </a:xfrm>
      </p:grpSpPr>
      <p:sp>
        <p:nvSpPr>
          <p:cNvPr id="16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1"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172" name="EVALUATING MODELS"/>
          <p:cNvSpPr txBox="1">
            <a:spLocks noGrp="1"/>
          </p:cNvSpPr>
          <p:nvPr>
            <p:ph type="title"/>
          </p:nvPr>
        </p:nvSpPr>
        <p:spPr>
          <a:prstGeom prst="rect">
            <a:avLst/>
          </a:prstGeom>
        </p:spPr>
        <p:txBody>
          <a:bodyPr/>
          <a:lstStyle/>
          <a:p>
            <a:r>
              <a:t>EVALUATING MODELS</a:t>
            </a:r>
          </a:p>
        </p:txBody>
      </p:sp>
      <p:sp>
        <p:nvSpPr>
          <p:cNvPr id="173" name="Why do we need to evaluate models?…"/>
          <p:cNvSpPr txBox="1"/>
          <p:nvPr/>
        </p:nvSpPr>
        <p:spPr>
          <a:xfrm>
            <a:off x="457200" y="1159626"/>
            <a:ext cx="7831629" cy="27256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3000" b="0" i="1">
                <a:uFillTx/>
              </a:defRPr>
            </a:pPr>
            <a:r>
              <a:rPr sz="2400"/>
              <a:t>Why do we need to evaluate models?</a:t>
            </a:r>
          </a:p>
          <a:p>
            <a:pPr algn="l" defTabSz="914400">
              <a:lnSpc>
                <a:spcPct val="120000"/>
              </a:lnSpc>
              <a:defRPr sz="3000" b="0" i="1">
                <a:uFillTx/>
              </a:defRPr>
            </a:pPr>
            <a:endParaRPr sz="2400" dirty="0"/>
          </a:p>
          <a:p>
            <a:pPr algn="l" defTabSz="914400">
              <a:lnSpc>
                <a:spcPct val="120000"/>
              </a:lnSpc>
              <a:defRPr sz="3000" b="0" i="1">
                <a:uFillTx/>
              </a:defRPr>
            </a:pPr>
            <a:endParaRPr sz="2400" dirty="0"/>
          </a:p>
          <a:p>
            <a:pPr algn="l" defTabSz="914400">
              <a:lnSpc>
                <a:spcPct val="120000"/>
              </a:lnSpc>
              <a:defRPr sz="3000" b="0" i="1">
                <a:uFillTx/>
              </a:defRPr>
            </a:pPr>
            <a:r>
              <a:rPr sz="2400" dirty="0"/>
              <a:t>Why might we need to be rigorous in evaluating models?</a:t>
            </a:r>
          </a:p>
          <a:p>
            <a:pPr algn="l" defTabSz="914400">
              <a:lnSpc>
                <a:spcPct val="120000"/>
              </a:lnSpc>
              <a:defRPr sz="3000" b="0" i="1">
                <a:uFillTx/>
              </a:defRPr>
            </a:pPr>
            <a:endParaRPr sz="2400" dirty="0"/>
          </a:p>
          <a:p>
            <a:pPr algn="l" defTabSz="914400">
              <a:lnSpc>
                <a:spcPct val="120000"/>
              </a:lnSpc>
              <a:defRPr sz="3000" b="0" i="1">
                <a:uFillTx/>
              </a:defRPr>
            </a:pPr>
            <a:r>
              <a:rPr sz="2400" dirty="0"/>
              <a:t> </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6"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7" name="ESSENTIALS OF MODEL EVALUATION"/>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7600"/>
            </a:lvl1pPr>
          </a:lstStyle>
          <a:p>
            <a:r>
              <a:t>ESSENTIALS OF MODEL EVALUATION</a:t>
            </a:r>
          </a:p>
        </p:txBody>
      </p:sp>
      <p:sp>
        <p:nvSpPr>
          <p:cNvPr id="178"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4"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185" name="TRAINING ERROR"/>
          <p:cNvSpPr txBox="1">
            <a:spLocks noGrp="1"/>
          </p:cNvSpPr>
          <p:nvPr>
            <p:ph type="title"/>
          </p:nvPr>
        </p:nvSpPr>
        <p:spPr>
          <a:prstGeom prst="rect">
            <a:avLst/>
          </a:prstGeom>
        </p:spPr>
        <p:txBody>
          <a:bodyPr/>
          <a:lstStyle/>
          <a:p>
            <a:r>
              <a:t>TRAINING ERROR</a:t>
            </a:r>
          </a:p>
        </p:txBody>
      </p:sp>
      <p:sp>
        <p:nvSpPr>
          <p:cNvPr id="186" name="Q: What’s wrong with training error?"/>
          <p:cNvSpPr txBox="1"/>
          <p:nvPr/>
        </p:nvSpPr>
        <p:spPr>
          <a:xfrm>
            <a:off x="623608" y="1057512"/>
            <a:ext cx="6322663" cy="1310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4200" b="0">
                <a:solidFill>
                  <a:srgbClr val="FF9300"/>
                </a:solidFill>
                <a:uFillTx/>
              </a:defRPr>
            </a:pPr>
            <a:r>
              <a:rPr sz="3000" i="1"/>
              <a:t>Q: What’s wrong with training error?</a:t>
            </a:r>
          </a:p>
          <a:p>
            <a:pPr algn="l" defTabSz="914400">
              <a:lnSpc>
                <a:spcPct val="120000"/>
              </a:lnSpc>
              <a:defRPr sz="4200" b="0">
                <a:uFillTx/>
              </a:defRPr>
            </a:pPr>
            <a:endParaRPr sz="2000" i="1"/>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2"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193" name="TRAINING ERROR"/>
          <p:cNvSpPr txBox="1">
            <a:spLocks noGrp="1"/>
          </p:cNvSpPr>
          <p:nvPr>
            <p:ph type="title"/>
          </p:nvPr>
        </p:nvSpPr>
        <p:spPr>
          <a:prstGeom prst="rect">
            <a:avLst/>
          </a:prstGeom>
        </p:spPr>
        <p:txBody>
          <a:bodyPr/>
          <a:lstStyle/>
          <a:p>
            <a:r>
              <a:t>TRAINING ERROR</a:t>
            </a:r>
          </a:p>
        </p:txBody>
      </p:sp>
      <p:sp>
        <p:nvSpPr>
          <p:cNvPr id="194" name="Q: What’s wrong with training error?…"/>
          <p:cNvSpPr txBox="1"/>
          <p:nvPr/>
        </p:nvSpPr>
        <p:spPr>
          <a:xfrm>
            <a:off x="623608" y="1057512"/>
            <a:ext cx="7347159" cy="201168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4200" b="0">
                <a:solidFill>
                  <a:srgbClr val="FF9300"/>
                </a:solidFill>
                <a:uFillTx/>
              </a:defRPr>
            </a:pPr>
            <a:r>
              <a:rPr sz="3000" i="1"/>
              <a:t>Q: What’s wrong with training error?</a:t>
            </a:r>
          </a:p>
          <a:p>
            <a:pPr algn="l" defTabSz="914400">
              <a:lnSpc>
                <a:spcPct val="120000"/>
              </a:lnSpc>
              <a:defRPr sz="4200" b="0">
                <a:uFillTx/>
              </a:defRPr>
            </a:pPr>
            <a:endParaRPr sz="2000" i="1"/>
          </a:p>
          <a:p>
            <a:pPr algn="l" defTabSz="914400">
              <a:lnSpc>
                <a:spcPct val="120000"/>
              </a:lnSpc>
              <a:defRPr sz="4200" b="0">
                <a:solidFill>
                  <a:srgbClr val="942192"/>
                </a:solidFill>
                <a:uFillTx/>
              </a:defRPr>
            </a:pPr>
            <a:r>
              <a:rPr sz="3000" i="1"/>
              <a:t>A: Training error is not a good estimate of </a:t>
            </a:r>
          </a:p>
          <a:p>
            <a:pPr algn="l" defTabSz="914400">
              <a:lnSpc>
                <a:spcPct val="120000"/>
              </a:lnSpc>
              <a:defRPr sz="4200" b="0">
                <a:solidFill>
                  <a:srgbClr val="942192"/>
                </a:solidFill>
                <a:uFillTx/>
              </a:defRPr>
            </a:pPr>
            <a:r>
              <a:rPr sz="3000" i="1"/>
              <a:t>accuracy beyond training data.</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201" name="TRAINING ERROR"/>
          <p:cNvSpPr txBox="1">
            <a:spLocks noGrp="1"/>
          </p:cNvSpPr>
          <p:nvPr>
            <p:ph type="title"/>
          </p:nvPr>
        </p:nvSpPr>
        <p:spPr>
          <a:prstGeom prst="rect">
            <a:avLst/>
          </a:prstGeom>
        </p:spPr>
        <p:txBody>
          <a:bodyPr/>
          <a:lstStyle/>
          <a:p>
            <a:r>
              <a:t>TRAINING ERROR</a:t>
            </a:r>
          </a:p>
        </p:txBody>
      </p:sp>
      <p:sp>
        <p:nvSpPr>
          <p:cNvPr id="202" name="Q: How low can we push the training error if we can make the model arbitrarily complex. Effectively “memorizing” the entire training set ?"/>
          <p:cNvSpPr txBox="1"/>
          <p:nvPr/>
        </p:nvSpPr>
        <p:spPr>
          <a:xfrm>
            <a:off x="480424" y="1147542"/>
            <a:ext cx="8402227" cy="22809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lnSpc>
                <a:spcPct val="120000"/>
              </a:lnSpc>
              <a:defRPr sz="2200" b="0">
                <a:solidFill>
                  <a:schemeClr val="accent4">
                    <a:hueOff val="384618"/>
                    <a:satOff val="3869"/>
                    <a:lumOff val="5802"/>
                  </a:schemeClr>
                </a:solidFill>
                <a:uFillTx/>
              </a:defRPr>
            </a:pPr>
            <a:r>
              <a:rPr i="1"/>
              <a:t>Q: How low can we push the training error if we can make the model arbitrarily complex. Effectively “memorizing” the entire training set ?</a:t>
            </a:r>
          </a:p>
          <a:p>
            <a:pPr algn="l" defTabSz="914400">
              <a:lnSpc>
                <a:spcPct val="120000"/>
              </a:lnSpc>
              <a:defRPr sz="2000" b="0">
                <a:uFillTx/>
              </a:defRPr>
            </a:pPr>
            <a:endParaRPr i="1"/>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8"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209" name="TRAINING ERROR"/>
          <p:cNvSpPr txBox="1">
            <a:spLocks noGrp="1"/>
          </p:cNvSpPr>
          <p:nvPr>
            <p:ph type="title"/>
          </p:nvPr>
        </p:nvSpPr>
        <p:spPr>
          <a:prstGeom prst="rect">
            <a:avLst/>
          </a:prstGeom>
        </p:spPr>
        <p:txBody>
          <a:bodyPr/>
          <a:lstStyle/>
          <a:p>
            <a:r>
              <a:t>TRAINING ERROR</a:t>
            </a:r>
          </a:p>
        </p:txBody>
      </p:sp>
      <p:sp>
        <p:nvSpPr>
          <p:cNvPr id="210" name="Q: How low can we push the training error if we can make the model arbitrarily complex. Effectively “memorizing” the entire training set ?…"/>
          <p:cNvSpPr txBox="1"/>
          <p:nvPr/>
        </p:nvSpPr>
        <p:spPr>
          <a:xfrm>
            <a:off x="480424" y="1147542"/>
            <a:ext cx="8402227" cy="25704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lnSpc>
                <a:spcPct val="120000"/>
              </a:lnSpc>
              <a:defRPr sz="2200" b="0">
                <a:solidFill>
                  <a:schemeClr val="accent4">
                    <a:hueOff val="384618"/>
                    <a:satOff val="3869"/>
                    <a:lumOff val="5802"/>
                  </a:schemeClr>
                </a:solidFill>
                <a:uFillTx/>
              </a:defRPr>
            </a:pPr>
            <a:r>
              <a:rPr i="1"/>
              <a:t>Q: How low can we push the training error if we can make the model arbitrarily complex. Effectively “memorizing” the entire training set ?</a:t>
            </a:r>
          </a:p>
          <a:p>
            <a:pPr algn="l" defTabSz="914400">
              <a:lnSpc>
                <a:spcPct val="120000"/>
              </a:lnSpc>
              <a:defRPr sz="1600" b="0">
                <a:uFillTx/>
              </a:defRPr>
            </a:pPr>
            <a:endParaRPr i="1"/>
          </a:p>
          <a:p>
            <a:pPr algn="l" defTabSz="914400">
              <a:lnSpc>
                <a:spcPct val="120000"/>
              </a:lnSpc>
              <a:defRPr sz="2000" b="0">
                <a:uFillTx/>
              </a:defRPr>
            </a:pPr>
            <a:r>
              <a:rPr i="1"/>
              <a:t>A: Down to zero!</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217" name="TRAINING ERROR"/>
          <p:cNvSpPr txBox="1">
            <a:spLocks noGrp="1"/>
          </p:cNvSpPr>
          <p:nvPr>
            <p:ph type="title"/>
          </p:nvPr>
        </p:nvSpPr>
        <p:spPr>
          <a:prstGeom prst="rect">
            <a:avLst/>
          </a:prstGeom>
        </p:spPr>
        <p:txBody>
          <a:bodyPr/>
          <a:lstStyle/>
          <a:p>
            <a:r>
              <a:t>TRAINING ERROR</a:t>
            </a:r>
          </a:p>
        </p:txBody>
      </p:sp>
      <p:sp>
        <p:nvSpPr>
          <p:cNvPr id="218" name="Why this matters"/>
          <p:cNvSpPr txBox="1"/>
          <p:nvPr/>
        </p:nvSpPr>
        <p:spPr>
          <a:xfrm>
            <a:off x="448503" y="1219187"/>
            <a:ext cx="8429556" cy="112699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gn="l" defTabSz="914400">
              <a:lnSpc>
                <a:spcPts val="3500"/>
              </a:lnSpc>
              <a:defRPr sz="3900" cap="all">
                <a:uFillTx/>
              </a:defRPr>
            </a:lvl1pPr>
          </a:lstStyle>
          <a:p>
            <a:r>
              <a:t>Why this matters</a:t>
            </a:r>
          </a:p>
        </p:txBody>
      </p:sp>
      <p:sp>
        <p:nvSpPr>
          <p:cNvPr id="219" name="The data that we are given for prediction won’t always be the end of the data we are interested in! We may not have access to all the data of interest…"/>
          <p:cNvSpPr txBox="1"/>
          <p:nvPr/>
        </p:nvSpPr>
        <p:spPr>
          <a:xfrm>
            <a:off x="454025" y="2066445"/>
            <a:ext cx="8418512" cy="20040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defTabSz="914400">
              <a:lnSpc>
                <a:spcPts val="2400"/>
              </a:lnSpc>
              <a:spcBef>
                <a:spcPts val="700"/>
              </a:spcBef>
              <a:defRPr sz="2000" b="0">
                <a:uFillTx/>
              </a:defRPr>
            </a:pPr>
            <a:r>
              <a:t>The data that we are given for prediction won’t always be the end of the data we are interested in! We may not have access to all the data of interest</a:t>
            </a:r>
          </a:p>
          <a:p>
            <a:pPr algn="l" defTabSz="914400">
              <a:lnSpc>
                <a:spcPts val="2400"/>
              </a:lnSpc>
              <a:spcBef>
                <a:spcPts val="700"/>
              </a:spcBef>
              <a:defRPr sz="2000" b="0">
                <a:uFillTx/>
              </a:defRPr>
            </a:pPr>
            <a:endParaRPr/>
          </a:p>
          <a:p>
            <a:pPr algn="l" defTabSz="914400">
              <a:lnSpc>
                <a:spcPts val="2400"/>
              </a:lnSpc>
              <a:spcBef>
                <a:spcPts val="700"/>
              </a:spcBef>
              <a:defRPr sz="2000" b="0">
                <a:uFillTx/>
              </a:defRPr>
            </a:pPr>
            <a:r>
              <a:t>We will gather data and build and iterate over models however a main reason for building the model was to predict unseen test cases.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226" name="TRAINING ERROR"/>
          <p:cNvSpPr txBox="1">
            <a:spLocks noGrp="1"/>
          </p:cNvSpPr>
          <p:nvPr>
            <p:ph type="title"/>
          </p:nvPr>
        </p:nvSpPr>
        <p:spPr>
          <a:prstGeom prst="rect">
            <a:avLst/>
          </a:prstGeom>
        </p:spPr>
        <p:txBody>
          <a:bodyPr/>
          <a:lstStyle/>
          <a:p>
            <a:r>
              <a:t>TRAINING ERROR</a:t>
            </a:r>
          </a:p>
        </p:txBody>
      </p:sp>
      <p:pic>
        <p:nvPicPr>
          <p:cNvPr id="227" name="image8.png" descr="image8.png"/>
          <p:cNvPicPr>
            <a:picLocks noChangeAspect="1"/>
          </p:cNvPicPr>
          <p:nvPr/>
        </p:nvPicPr>
        <p:blipFill>
          <a:blip r:embed="rId2">
            <a:extLst/>
          </a:blip>
          <a:stretch>
            <a:fillRect/>
          </a:stretch>
        </p:blipFill>
        <p:spPr>
          <a:xfrm>
            <a:off x="757237" y="1219200"/>
            <a:ext cx="7848601" cy="3532803"/>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EST vs TRAIN"/>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vs TRAIN</a:t>
            </a:r>
          </a:p>
        </p:txBody>
      </p:sp>
      <p:pic>
        <p:nvPicPr>
          <p:cNvPr id="230" name="Image" descr="Image"/>
          <p:cNvPicPr>
            <a:picLocks noChangeAspect="1"/>
          </p:cNvPicPr>
          <p:nvPr/>
        </p:nvPicPr>
        <p:blipFill>
          <a:blip r:embed="rId2">
            <a:extLst/>
          </a:blip>
          <a:stretch>
            <a:fillRect/>
          </a:stretch>
        </p:blipFill>
        <p:spPr>
          <a:xfrm>
            <a:off x="2018960" y="983218"/>
            <a:ext cx="5325155" cy="4249182"/>
          </a:xfrm>
          <a:prstGeom prst="rect">
            <a:avLst/>
          </a:prstGeom>
          <a:ln w="25400"/>
        </p:spPr>
      </p:pic>
      <p:sp>
        <p:nvSpPr>
          <p:cNvPr id="231"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0"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51" name="image.png" descr="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52" name="DATA SCIENCE…"/>
          <p:cNvSpPr txBox="1">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7600"/>
            </a:pPr>
            <a:r>
              <a:t>DATA SCIENCE</a:t>
            </a:r>
          </a:p>
          <a:p>
            <a:pPr>
              <a:lnSpc>
                <a:spcPct val="70000"/>
              </a:lnSpc>
              <a:defRPr sz="3500"/>
            </a:pPr>
            <a:endParaRPr/>
          </a:p>
          <a:p>
            <a:pPr>
              <a:lnSpc>
                <a:spcPct val="70000"/>
              </a:lnSpc>
              <a:defRPr sz="3500"/>
            </a:pPr>
            <a:r>
              <a:rPr sz="2800"/>
              <a:t>DAT10SYD</a:t>
            </a:r>
          </a:p>
          <a:p>
            <a:pPr>
              <a:lnSpc>
                <a:spcPct val="70000"/>
              </a:lnSpc>
              <a:defRPr sz="2800"/>
            </a:pPr>
            <a:endParaRPr sz="2800"/>
          </a:p>
          <a:p>
            <a:pPr>
              <a:lnSpc>
                <a:spcPct val="70000"/>
              </a:lnSpc>
              <a:defRPr sz="2800"/>
            </a:pPr>
            <a:r>
              <a:t>Week 3 - Model Evaluation</a:t>
            </a:r>
          </a:p>
          <a:p>
            <a:pPr>
              <a:lnSpc>
                <a:spcPct val="70000"/>
              </a:lnSpc>
              <a:defRPr sz="3500"/>
            </a:pPr>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Q: How can we make a model that generalises well?"/>
          <p:cNvSpPr txBox="1"/>
          <p:nvPr/>
        </p:nvSpPr>
        <p:spPr>
          <a:xfrm>
            <a:off x="263524" y="1028700"/>
            <a:ext cx="6005424" cy="3962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914400">
              <a:defRPr sz="2000" b="0" i="1">
                <a:uFillTx/>
              </a:defRPr>
            </a:lvl1pPr>
          </a:lstStyle>
          <a:p>
            <a:pPr>
              <a:defRPr i="0"/>
            </a:pPr>
            <a:r>
              <a:rPr i="1"/>
              <a:t>Q: How can we make a model that generalises well?</a:t>
            </a:r>
          </a:p>
        </p:txBody>
      </p:sp>
      <p:pic>
        <p:nvPicPr>
          <p:cNvPr id="234" name="image9.png" descr="image9.png"/>
          <p:cNvPicPr>
            <a:picLocks noChangeAspect="1"/>
          </p:cNvPicPr>
          <p:nvPr/>
        </p:nvPicPr>
        <p:blipFill>
          <a:blip r:embed="rId2">
            <a:extLst/>
          </a:blip>
          <a:stretch>
            <a:fillRect/>
          </a:stretch>
        </p:blipFill>
        <p:spPr>
          <a:xfrm>
            <a:off x="3070958" y="1638300"/>
            <a:ext cx="2145567" cy="3319272"/>
          </a:xfrm>
          <a:prstGeom prst="rect">
            <a:avLst/>
          </a:prstGeom>
          <a:ln w="12700">
            <a:miter lim="400000"/>
          </a:ln>
        </p:spPr>
      </p:pic>
      <p:sp>
        <p:nvSpPr>
          <p:cNvPr id="235" name="dataset"/>
          <p:cNvSpPr txBox="1"/>
          <p:nvPr/>
        </p:nvSpPr>
        <p:spPr>
          <a:xfrm>
            <a:off x="3246947" y="4762500"/>
            <a:ext cx="1711364"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lang="en-GB" dirty="0"/>
              <a:t>In-sample dataset</a:t>
            </a:r>
            <a:endParaRPr lang="en-GB" dirty="0"/>
          </a:p>
        </p:txBody>
      </p:sp>
      <p:sp>
        <p:nvSpPr>
          <p:cNvPr id="236" name="Slide Number"/>
          <p:cNvSpPr txBox="1">
            <a:spLocks noGrp="1"/>
          </p:cNvSpPr>
          <p:nvPr>
            <p:ph type="sldNum" sz="quarter" idx="2"/>
          </p:nvPr>
        </p:nvSpPr>
        <p:spPr>
          <a:xfrm>
            <a:off x="8664575" y="548418"/>
            <a:ext cx="254001" cy="298577"/>
          </a:xfrm>
          <a:prstGeom prst="rect">
            <a:avLst/>
          </a:prstGeom>
          <a:extLst>
            <a:ext uri="{C572A759-6A51-4108-AA02-DFA0A04FC94B}">
              <ma14:wrappingTextBoxFlag xmlns:ma14="http://schemas.microsoft.com/office/mac/drawingml/2011/main" val="1"/>
            </a:ext>
          </a:extLst>
        </p:spPr>
        <p:txBody>
          <a:bodyPr wrap="square">
            <a:normAutofit fontScale="70000" lnSpcReduction="20000"/>
          </a:bodyPr>
          <a:lstStyle>
            <a:lvl1pPr>
              <a:defRPr sz="2300">
                <a:latin typeface="Trebuchet MS"/>
                <a:ea typeface="Trebuchet MS"/>
                <a:cs typeface="Trebuchet MS"/>
                <a:sym typeface="Trebuchet MS"/>
              </a:defRPr>
            </a:lvl1pPr>
          </a:lstStyle>
          <a:p>
            <a:fld id="{86CB4B4D-7CA3-9044-876B-883B54F8677D}" type="slidenum">
              <a:t>20</a:t>
            </a:fld>
            <a:endParaRPr/>
          </a:p>
        </p:txBody>
      </p:sp>
      <p:pic>
        <p:nvPicPr>
          <p:cNvPr id="237" name="image10.png" descr="image10.png"/>
          <p:cNvPicPr>
            <a:picLocks noChangeAspect="1"/>
          </p:cNvPicPr>
          <p:nvPr/>
        </p:nvPicPr>
        <p:blipFill>
          <a:blip r:embed="rId3">
            <a:extLst/>
          </a:blip>
          <a:stretch>
            <a:fillRect/>
          </a:stretch>
        </p:blipFill>
        <p:spPr>
          <a:xfrm>
            <a:off x="5830357" y="2584937"/>
            <a:ext cx="1824568" cy="1263163"/>
          </a:xfrm>
          <a:prstGeom prst="rect">
            <a:avLst/>
          </a:prstGeom>
          <a:ln w="12700">
            <a:miter lim="400000"/>
          </a:ln>
        </p:spPr>
      </p:pic>
      <p:sp>
        <p:nvSpPr>
          <p:cNvPr id="238" name="model"/>
          <p:cNvSpPr txBox="1"/>
          <p:nvPr/>
        </p:nvSpPr>
        <p:spPr>
          <a:xfrm>
            <a:off x="6396100" y="2977606"/>
            <a:ext cx="8382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39" name="TEST SET APPROACs"/>
          <p:cNvSpPr txBox="1">
            <a:spLocks noGrp="1"/>
          </p:cNvSpPr>
          <p:nvPr>
            <p:ph type="title"/>
          </p:nvPr>
        </p:nvSpPr>
        <p:spPr>
          <a:xfrm>
            <a:off x="468153" y="505195"/>
            <a:ext cx="7874121" cy="385023"/>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rPr dirty="0"/>
              <a:t>TEST SET </a:t>
            </a:r>
            <a:r>
              <a:rPr dirty="0" smtClean="0"/>
              <a:t>APPROAC</a:t>
            </a:r>
            <a:r>
              <a:rPr lang="en-GB" dirty="0" smtClean="0"/>
              <a:t>H</a:t>
            </a:r>
            <a:endParaRPr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Q: How can we make a model that generalizes well?…"/>
          <p:cNvSpPr txBox="1"/>
          <p:nvPr/>
        </p:nvSpPr>
        <p:spPr>
          <a:xfrm>
            <a:off x="263524" y="1028700"/>
            <a:ext cx="6075993" cy="70992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ts val="2400"/>
              </a:lnSpc>
              <a:defRPr sz="2000" b="0">
                <a:uFillTx/>
              </a:defRPr>
            </a:pPr>
            <a:r>
              <a:rPr i="1" dirty="0"/>
              <a:t>Q: How can we make a model that </a:t>
            </a:r>
            <a:r>
              <a:rPr i="1" dirty="0" smtClean="0"/>
              <a:t>generali</a:t>
            </a:r>
            <a:r>
              <a:rPr lang="en-GB" i="1" dirty="0" smtClean="0"/>
              <a:t>s</a:t>
            </a:r>
            <a:r>
              <a:rPr i="1" dirty="0" smtClean="0"/>
              <a:t>es </a:t>
            </a:r>
            <a:r>
              <a:rPr i="1" dirty="0"/>
              <a:t>well?</a:t>
            </a:r>
          </a:p>
          <a:p>
            <a:pPr algn="l" defTabSz="914400">
              <a:lnSpc>
                <a:spcPts val="2400"/>
              </a:lnSpc>
              <a:defRPr sz="2000" b="0">
                <a:uFillTx/>
              </a:defRPr>
            </a:pPr>
            <a:r>
              <a:rPr i="1" dirty="0"/>
              <a:t> 1)  split dataset</a:t>
            </a:r>
          </a:p>
        </p:txBody>
      </p:sp>
      <p:pic>
        <p:nvPicPr>
          <p:cNvPr id="242" name="image9.png" descr="image9.png"/>
          <p:cNvPicPr>
            <a:picLocks noChangeAspect="1"/>
          </p:cNvPicPr>
          <p:nvPr/>
        </p:nvPicPr>
        <p:blipFill>
          <a:blip r:embed="rId2">
            <a:extLst/>
          </a:blip>
          <a:stretch>
            <a:fillRect/>
          </a:stretch>
        </p:blipFill>
        <p:spPr>
          <a:xfrm>
            <a:off x="3070958" y="1638300"/>
            <a:ext cx="2145567" cy="3319272"/>
          </a:xfrm>
          <a:prstGeom prst="rect">
            <a:avLst/>
          </a:prstGeom>
          <a:ln w="12700">
            <a:miter lim="400000"/>
          </a:ln>
        </p:spPr>
      </p:pic>
      <p:sp>
        <p:nvSpPr>
          <p:cNvPr id="243" name="dataset"/>
          <p:cNvSpPr txBox="1"/>
          <p:nvPr/>
        </p:nvSpPr>
        <p:spPr>
          <a:xfrm>
            <a:off x="3246947" y="4762500"/>
            <a:ext cx="1711364"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lang="en-GB" dirty="0"/>
              <a:t>In-sample </a:t>
            </a:r>
            <a:r>
              <a:rPr lang="en-GB" dirty="0" smtClean="0"/>
              <a:t>dataset</a:t>
            </a:r>
            <a:endParaRPr lang="en-GB" dirty="0"/>
          </a:p>
        </p:txBody>
      </p:sp>
      <p:pic>
        <p:nvPicPr>
          <p:cNvPr id="244" name="image10.png" descr="image10.png"/>
          <p:cNvPicPr>
            <a:picLocks noChangeAspect="1"/>
          </p:cNvPicPr>
          <p:nvPr/>
        </p:nvPicPr>
        <p:blipFill>
          <a:blip r:embed="rId3">
            <a:extLst/>
          </a:blip>
          <a:stretch>
            <a:fillRect/>
          </a:stretch>
        </p:blipFill>
        <p:spPr>
          <a:xfrm>
            <a:off x="5830357" y="2584937"/>
            <a:ext cx="1824568" cy="1263163"/>
          </a:xfrm>
          <a:prstGeom prst="rect">
            <a:avLst/>
          </a:prstGeom>
          <a:ln w="12700">
            <a:miter lim="400000"/>
          </a:ln>
        </p:spPr>
      </p:pic>
      <p:sp>
        <p:nvSpPr>
          <p:cNvPr id="245" name="model"/>
          <p:cNvSpPr txBox="1"/>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46" name="Line"/>
          <p:cNvSpPr/>
          <p:nvPr/>
        </p:nvSpPr>
        <p:spPr>
          <a:xfrm>
            <a:off x="3159124" y="3619500"/>
            <a:ext cx="1905001" cy="0"/>
          </a:xfrm>
          <a:prstGeom prst="line">
            <a:avLst/>
          </a:prstGeom>
          <a:solidFill>
            <a:srgbClr val="650A34"/>
          </a:solidFill>
          <a:ln w="25400">
            <a:solidFill>
              <a:srgbClr val="000000"/>
            </a:solidFill>
          </a:ln>
        </p:spPr>
        <p:txBody>
          <a:bodyPr lIns="45719" rIns="45719"/>
          <a:lstStyle/>
          <a:p>
            <a:pPr algn="l" defTabSz="457200">
              <a:defRPr sz="1200" b="0">
                <a:uFillTx/>
              </a:defRPr>
            </a:pPr>
            <a:endParaRPr/>
          </a:p>
        </p:txBody>
      </p:sp>
      <p:sp>
        <p:nvSpPr>
          <p:cNvPr id="247"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48" name="Slide Number"/>
          <p:cNvSpPr txBox="1">
            <a:spLocks noGrp="1"/>
          </p:cNvSpPr>
          <p:nvPr>
            <p:ph type="sldNum" sz="quarter" idx="2"/>
          </p:nvPr>
        </p:nvSpPr>
        <p:spPr>
          <a:xfrm>
            <a:off x="8664575" y="553688"/>
            <a:ext cx="254001" cy="342901"/>
          </a:xfrm>
          <a:prstGeom prst="rect">
            <a:avLst/>
          </a:prstGeom>
          <a:extLst>
            <a:ext uri="{C572A759-6A51-4108-AA02-DFA0A04FC94B}">
              <ma14:wrappingTextBoxFlag xmlns:ma14="http://schemas.microsoft.com/office/mac/drawingml/2011/main" val="1"/>
            </a:ext>
          </a:extLst>
        </p:spPr>
        <p:txBody>
          <a:bodyPr wrap="square">
            <a:normAutofit fontScale="70000" lnSpcReduction="200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21</a:t>
            </a:fld>
            <a:endParaRPr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Q: How can we make a model that generalizes well?…"/>
          <p:cNvSpPr txBox="1"/>
          <p:nvPr/>
        </p:nvSpPr>
        <p:spPr>
          <a:xfrm>
            <a:off x="263524" y="1028700"/>
            <a:ext cx="6075993" cy="1021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ts val="2400"/>
              </a:lnSpc>
              <a:defRPr sz="2000" b="0">
                <a:uFillTx/>
              </a:defRPr>
            </a:pPr>
            <a:r>
              <a:rPr i="1"/>
              <a:t>Q: How can we make a model that generalizes well?</a:t>
            </a:r>
          </a:p>
          <a:p>
            <a:pPr algn="l" defTabSz="914400">
              <a:lnSpc>
                <a:spcPts val="2400"/>
              </a:lnSpc>
              <a:defRPr sz="2000" b="0">
                <a:uFillTx/>
              </a:defRPr>
            </a:pPr>
            <a:r>
              <a:rPr i="1"/>
              <a:t> 1)  split dataset</a:t>
            </a:r>
          </a:p>
          <a:p>
            <a:pPr algn="l" defTabSz="914400">
              <a:lnSpc>
                <a:spcPts val="2400"/>
              </a:lnSpc>
              <a:defRPr sz="2000" b="0">
                <a:uFillTx/>
              </a:defRPr>
            </a:pPr>
            <a:r>
              <a:rPr i="1"/>
              <a:t> 2)  train model</a:t>
            </a:r>
          </a:p>
        </p:txBody>
      </p:sp>
      <p:sp>
        <p:nvSpPr>
          <p:cNvPr id="251" name="dataset"/>
          <p:cNvSpPr txBox="1"/>
          <p:nvPr/>
        </p:nvSpPr>
        <p:spPr>
          <a:xfrm>
            <a:off x="3246947" y="4762500"/>
            <a:ext cx="1711364"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lang="en-GB" dirty="0"/>
              <a:t>In-sample dataset</a:t>
            </a:r>
            <a:endParaRPr lang="en-GB" dirty="0"/>
          </a:p>
        </p:txBody>
      </p:sp>
      <p:pic>
        <p:nvPicPr>
          <p:cNvPr id="252" name="image11.png" descr="image11.png"/>
          <p:cNvPicPr>
            <a:picLocks noChangeAspect="1"/>
          </p:cNvPicPr>
          <p:nvPr/>
        </p:nvPicPr>
        <p:blipFill>
          <a:blip r:embed="rId2">
            <a:extLst/>
          </a:blip>
          <a:stretch>
            <a:fillRect/>
          </a:stretch>
        </p:blipFill>
        <p:spPr>
          <a:xfrm>
            <a:off x="3159124" y="1714500"/>
            <a:ext cx="1987016" cy="3124200"/>
          </a:xfrm>
          <a:prstGeom prst="rect">
            <a:avLst/>
          </a:prstGeom>
          <a:ln w="12700">
            <a:miter lim="400000"/>
          </a:ln>
        </p:spPr>
      </p:pic>
      <p:pic>
        <p:nvPicPr>
          <p:cNvPr id="253" name="image10.png" descr="image10.png"/>
          <p:cNvPicPr>
            <a:picLocks noChangeAspect="1"/>
          </p:cNvPicPr>
          <p:nvPr/>
        </p:nvPicPr>
        <p:blipFill>
          <a:blip r:embed="rId3">
            <a:extLst/>
          </a:blip>
          <a:stretch>
            <a:fillRect/>
          </a:stretch>
        </p:blipFill>
        <p:spPr>
          <a:xfrm>
            <a:off x="5830357" y="2584937"/>
            <a:ext cx="1824568" cy="1263163"/>
          </a:xfrm>
          <a:prstGeom prst="rect">
            <a:avLst/>
          </a:prstGeom>
          <a:ln w="12700">
            <a:miter lim="400000"/>
          </a:ln>
        </p:spPr>
      </p:pic>
      <p:sp>
        <p:nvSpPr>
          <p:cNvPr id="254" name="training set"/>
          <p:cNvSpPr txBox="1"/>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55" name="model"/>
          <p:cNvSpPr txBox="1"/>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56" name="Line"/>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57"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58"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Q: How can we make a model that generalizes well?…"/>
          <p:cNvSpPr txBox="1"/>
          <p:nvPr/>
        </p:nvSpPr>
        <p:spPr>
          <a:xfrm>
            <a:off x="263524" y="1028700"/>
            <a:ext cx="6075993" cy="149352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a:t>Q: How can we make a model that generalizes well?</a:t>
            </a:r>
          </a:p>
          <a:p>
            <a:pPr algn="l" defTabSz="914400">
              <a:lnSpc>
                <a:spcPct val="120000"/>
              </a:lnSpc>
              <a:defRPr sz="2000" b="0">
                <a:uFillTx/>
              </a:defRPr>
            </a:pPr>
            <a:r>
              <a:rPr i="1"/>
              <a:t> 1)  split dataset</a:t>
            </a:r>
          </a:p>
          <a:p>
            <a:pPr algn="l" defTabSz="914400">
              <a:lnSpc>
                <a:spcPct val="120000"/>
              </a:lnSpc>
              <a:defRPr sz="2000" b="0">
                <a:uFillTx/>
              </a:defRPr>
            </a:pPr>
            <a:r>
              <a:rPr i="1"/>
              <a:t> 2)  train model</a:t>
            </a:r>
          </a:p>
          <a:p>
            <a:pPr algn="l" defTabSz="914400">
              <a:lnSpc>
                <a:spcPct val="120000"/>
              </a:lnSpc>
              <a:defRPr sz="2000" b="0">
                <a:uFillTx/>
              </a:defRPr>
            </a:pPr>
            <a:r>
              <a:rPr i="1"/>
              <a:t> 3)  test model</a:t>
            </a:r>
          </a:p>
        </p:txBody>
      </p:sp>
      <p:pic>
        <p:nvPicPr>
          <p:cNvPr id="261" name="image10.png" descr="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62" name="model"/>
          <p:cNvSpPr txBox="1"/>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63" name="dataset"/>
          <p:cNvSpPr txBox="1"/>
          <p:nvPr/>
        </p:nvSpPr>
        <p:spPr>
          <a:xfrm>
            <a:off x="3246947" y="4762500"/>
            <a:ext cx="1711365"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lang="en-GB" dirty="0"/>
              <a:t>In-sample </a:t>
            </a:r>
            <a:r>
              <a:rPr lang="en-GB" dirty="0" smtClean="0"/>
              <a:t>dataset</a:t>
            </a:r>
            <a:endParaRPr lang="en-GB" dirty="0"/>
          </a:p>
        </p:txBody>
      </p:sp>
      <p:sp>
        <p:nvSpPr>
          <p:cNvPr id="264" name="Line"/>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65" name="Line"/>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66" name="image12.png" descr="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67" name="training set"/>
          <p:cNvSpPr txBox="1"/>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68" name="test set"/>
          <p:cNvSpPr txBox="1"/>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69"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70"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Q: How can we make a model that generalizes well?…"/>
          <p:cNvSpPr txBox="1"/>
          <p:nvPr/>
        </p:nvSpPr>
        <p:spPr>
          <a:xfrm>
            <a:off x="263524" y="1028700"/>
            <a:ext cx="6075993" cy="185928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a:t>Q: How can we make a model that generalizes well?</a:t>
            </a:r>
          </a:p>
          <a:p>
            <a:pPr algn="l" defTabSz="914400">
              <a:lnSpc>
                <a:spcPct val="120000"/>
              </a:lnSpc>
              <a:defRPr sz="2000" b="0">
                <a:uFillTx/>
              </a:defRPr>
            </a:pPr>
            <a:r>
              <a:rPr i="1"/>
              <a:t> 1)  split dataset</a:t>
            </a:r>
          </a:p>
          <a:p>
            <a:pPr algn="l" defTabSz="914400">
              <a:lnSpc>
                <a:spcPct val="120000"/>
              </a:lnSpc>
              <a:defRPr sz="2000" b="0">
                <a:uFillTx/>
              </a:defRPr>
            </a:pPr>
            <a:r>
              <a:rPr i="1"/>
              <a:t> 2)  train model</a:t>
            </a:r>
          </a:p>
          <a:p>
            <a:pPr algn="l" defTabSz="914400">
              <a:lnSpc>
                <a:spcPct val="120000"/>
              </a:lnSpc>
              <a:defRPr sz="2000" b="0">
                <a:uFillTx/>
              </a:defRPr>
            </a:pPr>
            <a:r>
              <a:rPr i="1"/>
              <a:t> 3)  test model</a:t>
            </a:r>
          </a:p>
          <a:p>
            <a:pPr algn="l" defTabSz="914400">
              <a:lnSpc>
                <a:spcPct val="120000"/>
              </a:lnSpc>
              <a:defRPr sz="2000" b="0">
                <a:uFillTx/>
              </a:defRPr>
            </a:pPr>
            <a:r>
              <a:rPr i="1"/>
              <a:t> 4)  parameter tuning</a:t>
            </a:r>
          </a:p>
        </p:txBody>
      </p:sp>
      <p:pic>
        <p:nvPicPr>
          <p:cNvPr id="273" name="image10.png" descr="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74" name="model"/>
          <p:cNvSpPr txBox="1"/>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75" name="dataset"/>
          <p:cNvSpPr txBox="1"/>
          <p:nvPr/>
        </p:nvSpPr>
        <p:spPr>
          <a:xfrm>
            <a:off x="3246947" y="4762500"/>
            <a:ext cx="1711364"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lang="en-GB" dirty="0"/>
              <a:t>In-sample </a:t>
            </a:r>
            <a:r>
              <a:rPr lang="en-GB" dirty="0" smtClean="0"/>
              <a:t>dataset</a:t>
            </a:r>
            <a:endParaRPr lang="en-GB" dirty="0"/>
          </a:p>
        </p:txBody>
      </p:sp>
      <p:sp>
        <p:nvSpPr>
          <p:cNvPr id="276" name="Line"/>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77" name="Line"/>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78" name="image12.png" descr="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79" name="training set"/>
          <p:cNvSpPr txBox="1"/>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80" name="test set"/>
          <p:cNvSpPr txBox="1"/>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81"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82"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Q: How can we make a model that generalizes well?…"/>
          <p:cNvSpPr txBox="1"/>
          <p:nvPr/>
        </p:nvSpPr>
        <p:spPr>
          <a:xfrm>
            <a:off x="263524" y="1028700"/>
            <a:ext cx="6047487" cy="23083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dirty="0"/>
              <a:t>Q: How can we make a model that generalizes well?</a:t>
            </a:r>
          </a:p>
          <a:p>
            <a:pPr algn="l" defTabSz="914400">
              <a:lnSpc>
                <a:spcPct val="120000"/>
              </a:lnSpc>
              <a:defRPr sz="2000" b="0">
                <a:uFillTx/>
              </a:defRPr>
            </a:pPr>
            <a:r>
              <a:rPr i="1" dirty="0"/>
              <a:t> 1)  split dataset</a:t>
            </a:r>
          </a:p>
          <a:p>
            <a:pPr algn="l" defTabSz="914400">
              <a:lnSpc>
                <a:spcPct val="120000"/>
              </a:lnSpc>
              <a:defRPr sz="2000" b="0">
                <a:uFillTx/>
              </a:defRPr>
            </a:pPr>
            <a:r>
              <a:rPr i="1" dirty="0"/>
              <a:t> 2)  train model</a:t>
            </a:r>
          </a:p>
          <a:p>
            <a:pPr algn="l" defTabSz="914400">
              <a:lnSpc>
                <a:spcPct val="120000"/>
              </a:lnSpc>
              <a:defRPr sz="2000" b="0">
                <a:uFillTx/>
              </a:defRPr>
            </a:pPr>
            <a:r>
              <a:rPr i="1" dirty="0"/>
              <a:t> 3)  test model</a:t>
            </a:r>
          </a:p>
          <a:p>
            <a:pPr algn="l" defTabSz="914400">
              <a:lnSpc>
                <a:spcPct val="120000"/>
              </a:lnSpc>
              <a:defRPr sz="2000" b="0">
                <a:uFillTx/>
              </a:defRPr>
            </a:pPr>
            <a:r>
              <a:rPr i="1" dirty="0"/>
              <a:t> 4)  parameter tuning</a:t>
            </a:r>
          </a:p>
          <a:p>
            <a:pPr algn="l" defTabSz="914400">
              <a:lnSpc>
                <a:spcPct val="120000"/>
              </a:lnSpc>
              <a:defRPr sz="2000" b="0">
                <a:uFillTx/>
              </a:defRPr>
            </a:pPr>
            <a:r>
              <a:rPr i="1" dirty="0"/>
              <a:t> 5)  choose </a:t>
            </a:r>
            <a:r>
              <a:rPr i="1" dirty="0" smtClean="0"/>
              <a:t>best</a:t>
            </a:r>
            <a:r>
              <a:rPr lang="en-GB" i="1" dirty="0" smtClean="0"/>
              <a:t> </a:t>
            </a:r>
            <a:r>
              <a:rPr i="1" dirty="0" smtClean="0"/>
              <a:t>model</a:t>
            </a:r>
            <a:endParaRPr i="1" dirty="0"/>
          </a:p>
        </p:txBody>
      </p:sp>
      <p:pic>
        <p:nvPicPr>
          <p:cNvPr id="285" name="image10.png" descr="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86" name="model"/>
          <p:cNvSpPr txBox="1"/>
          <p:nvPr/>
        </p:nvSpPr>
        <p:spPr>
          <a:xfrm>
            <a:off x="6359525"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87" name="dataset"/>
          <p:cNvSpPr txBox="1"/>
          <p:nvPr/>
        </p:nvSpPr>
        <p:spPr>
          <a:xfrm>
            <a:off x="3246947" y="4762500"/>
            <a:ext cx="1711364"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lang="en-GB" dirty="0"/>
              <a:t>In-sample </a:t>
            </a:r>
            <a:r>
              <a:rPr lang="en-GB" dirty="0" smtClean="0"/>
              <a:t>dataset</a:t>
            </a:r>
            <a:endParaRPr lang="en-GB" dirty="0"/>
          </a:p>
        </p:txBody>
      </p:sp>
      <p:sp>
        <p:nvSpPr>
          <p:cNvPr id="288" name="Line"/>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89" name="Line"/>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90" name="image12.png" descr="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91" name="training set"/>
          <p:cNvSpPr txBox="1"/>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92" name="test set"/>
          <p:cNvSpPr txBox="1"/>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93"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94"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Q: How can we make a model that generalizes well?…"/>
          <p:cNvSpPr txBox="1"/>
          <p:nvPr/>
        </p:nvSpPr>
        <p:spPr>
          <a:xfrm>
            <a:off x="263524" y="1028699"/>
            <a:ext cx="6047487" cy="267765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dirty="0"/>
              <a:t>Q: How can we make a model that generalizes well?</a:t>
            </a:r>
          </a:p>
          <a:p>
            <a:pPr algn="l" defTabSz="914400">
              <a:lnSpc>
                <a:spcPct val="120000"/>
              </a:lnSpc>
              <a:defRPr sz="2000" b="0">
                <a:uFillTx/>
              </a:defRPr>
            </a:pPr>
            <a:r>
              <a:rPr i="1" dirty="0"/>
              <a:t> 1)  split dataset</a:t>
            </a:r>
          </a:p>
          <a:p>
            <a:pPr algn="l" defTabSz="914400">
              <a:lnSpc>
                <a:spcPct val="120000"/>
              </a:lnSpc>
              <a:defRPr sz="2000" b="0">
                <a:uFillTx/>
              </a:defRPr>
            </a:pPr>
            <a:r>
              <a:rPr i="1" dirty="0"/>
              <a:t> 2)  train model</a:t>
            </a:r>
          </a:p>
          <a:p>
            <a:pPr algn="l" defTabSz="914400">
              <a:lnSpc>
                <a:spcPct val="120000"/>
              </a:lnSpc>
              <a:defRPr sz="2000" b="0">
                <a:uFillTx/>
              </a:defRPr>
            </a:pPr>
            <a:r>
              <a:rPr i="1" dirty="0"/>
              <a:t> 3)  test model</a:t>
            </a:r>
          </a:p>
          <a:p>
            <a:pPr algn="l" defTabSz="914400">
              <a:lnSpc>
                <a:spcPct val="120000"/>
              </a:lnSpc>
              <a:defRPr sz="2000" b="0">
                <a:uFillTx/>
              </a:defRPr>
            </a:pPr>
            <a:r>
              <a:rPr i="1" dirty="0"/>
              <a:t> 4)  parameter tuning</a:t>
            </a:r>
          </a:p>
          <a:p>
            <a:pPr algn="l" defTabSz="914400">
              <a:lnSpc>
                <a:spcPct val="120000"/>
              </a:lnSpc>
              <a:defRPr sz="2000" b="0">
                <a:uFillTx/>
              </a:defRPr>
            </a:pPr>
            <a:r>
              <a:rPr i="1" dirty="0"/>
              <a:t> 5)  choose </a:t>
            </a:r>
            <a:r>
              <a:rPr i="1" dirty="0" smtClean="0"/>
              <a:t>best</a:t>
            </a:r>
            <a:r>
              <a:rPr lang="en-GB" i="1" dirty="0" smtClean="0"/>
              <a:t> </a:t>
            </a:r>
            <a:r>
              <a:rPr i="1" dirty="0" smtClean="0"/>
              <a:t>model</a:t>
            </a:r>
            <a:endParaRPr i="1" dirty="0"/>
          </a:p>
          <a:p>
            <a:pPr algn="l" defTabSz="914400">
              <a:lnSpc>
                <a:spcPct val="120000"/>
              </a:lnSpc>
              <a:defRPr sz="2000" b="0">
                <a:uFillTx/>
              </a:defRPr>
            </a:pPr>
            <a:r>
              <a:rPr i="1" dirty="0"/>
              <a:t> 6)  train on </a:t>
            </a:r>
            <a:r>
              <a:rPr b="1" i="1" dirty="0"/>
              <a:t>all</a:t>
            </a:r>
            <a:r>
              <a:rPr i="1" dirty="0"/>
              <a:t> data</a:t>
            </a:r>
          </a:p>
        </p:txBody>
      </p:sp>
      <p:pic>
        <p:nvPicPr>
          <p:cNvPr id="297" name="image10.png" descr="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98" name="model"/>
          <p:cNvSpPr txBox="1"/>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99" name="dataset"/>
          <p:cNvSpPr txBox="1"/>
          <p:nvPr/>
        </p:nvSpPr>
        <p:spPr>
          <a:xfrm>
            <a:off x="3246947" y="4762500"/>
            <a:ext cx="1711364"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lang="en-GB" dirty="0"/>
              <a:t>In-sample </a:t>
            </a:r>
            <a:r>
              <a:rPr lang="en-GB" dirty="0" smtClean="0"/>
              <a:t>dataset</a:t>
            </a:r>
            <a:endParaRPr lang="en-GB" dirty="0"/>
          </a:p>
        </p:txBody>
      </p:sp>
      <p:sp>
        <p:nvSpPr>
          <p:cNvPr id="300" name="Line"/>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301" name="Line"/>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302" name="image12.png" descr="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303" name="training set"/>
          <p:cNvSpPr txBox="1"/>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304" name="test set"/>
          <p:cNvSpPr txBox="1"/>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305"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06"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Q: How can we make a model that generalizes well?…"/>
          <p:cNvSpPr txBox="1"/>
          <p:nvPr/>
        </p:nvSpPr>
        <p:spPr>
          <a:xfrm>
            <a:off x="263524" y="1028699"/>
            <a:ext cx="6047487" cy="339477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dirty="0"/>
              <a:t>Q: How can we make a model that generalizes well?</a:t>
            </a:r>
          </a:p>
          <a:p>
            <a:pPr algn="l" defTabSz="914400">
              <a:lnSpc>
                <a:spcPct val="120000"/>
              </a:lnSpc>
              <a:defRPr sz="2000" b="0">
                <a:uFillTx/>
              </a:defRPr>
            </a:pPr>
            <a:r>
              <a:rPr i="1" dirty="0"/>
              <a:t> 1)  split dataset</a:t>
            </a:r>
          </a:p>
          <a:p>
            <a:pPr algn="l" defTabSz="914400">
              <a:lnSpc>
                <a:spcPct val="120000"/>
              </a:lnSpc>
              <a:defRPr sz="2000" b="0">
                <a:uFillTx/>
              </a:defRPr>
            </a:pPr>
            <a:r>
              <a:rPr i="1" dirty="0"/>
              <a:t> 2)  train model</a:t>
            </a:r>
          </a:p>
          <a:p>
            <a:pPr algn="l" defTabSz="914400">
              <a:lnSpc>
                <a:spcPct val="120000"/>
              </a:lnSpc>
              <a:defRPr sz="2000" b="0">
                <a:uFillTx/>
              </a:defRPr>
            </a:pPr>
            <a:r>
              <a:rPr i="1" dirty="0"/>
              <a:t> 3)  test model</a:t>
            </a:r>
          </a:p>
          <a:p>
            <a:pPr algn="l" defTabSz="914400">
              <a:lnSpc>
                <a:spcPct val="120000"/>
              </a:lnSpc>
              <a:defRPr sz="2000" b="0">
                <a:uFillTx/>
              </a:defRPr>
            </a:pPr>
            <a:r>
              <a:rPr i="1" dirty="0"/>
              <a:t> 4)  parameter tuning</a:t>
            </a:r>
          </a:p>
          <a:p>
            <a:pPr algn="l" defTabSz="914400">
              <a:lnSpc>
                <a:spcPct val="120000"/>
              </a:lnSpc>
              <a:defRPr sz="2000" b="0">
                <a:uFillTx/>
              </a:defRPr>
            </a:pPr>
            <a:r>
              <a:rPr i="1" dirty="0"/>
              <a:t> 5)  choose best model</a:t>
            </a:r>
          </a:p>
          <a:p>
            <a:pPr algn="l" defTabSz="914400">
              <a:lnSpc>
                <a:spcPct val="120000"/>
              </a:lnSpc>
              <a:defRPr sz="2000" b="0">
                <a:uFillTx/>
              </a:defRPr>
            </a:pPr>
            <a:r>
              <a:rPr i="1" dirty="0"/>
              <a:t> 6)  train on </a:t>
            </a:r>
            <a:r>
              <a:rPr b="1" i="1" u="sng" dirty="0"/>
              <a:t>all</a:t>
            </a:r>
            <a:r>
              <a:rPr i="1" dirty="0"/>
              <a:t> data</a:t>
            </a:r>
          </a:p>
          <a:p>
            <a:pPr algn="l" defTabSz="914400">
              <a:lnSpc>
                <a:spcPct val="120000"/>
              </a:lnSpc>
              <a:defRPr sz="2000" b="0">
                <a:uFillTx/>
              </a:defRPr>
            </a:pPr>
            <a:r>
              <a:rPr i="1" dirty="0"/>
              <a:t> 7) </a:t>
            </a:r>
            <a:r>
              <a:rPr lang="en-US" i="1" u="sng" dirty="0" smtClean="0"/>
              <a:t>test </a:t>
            </a:r>
            <a:r>
              <a:rPr i="1" dirty="0" smtClean="0"/>
              <a:t>predictions</a:t>
            </a:r>
            <a:endParaRPr i="1" dirty="0"/>
          </a:p>
          <a:p>
            <a:pPr algn="l" defTabSz="914400">
              <a:lnSpc>
                <a:spcPct val="120000"/>
              </a:lnSpc>
              <a:defRPr sz="2000" b="0">
                <a:uFillTx/>
              </a:defRPr>
            </a:pPr>
            <a:r>
              <a:rPr i="1" dirty="0"/>
              <a:t>      on </a:t>
            </a:r>
            <a:r>
              <a:rPr lang="en-GB" i="1" dirty="0" smtClean="0"/>
              <a:t>OOS</a:t>
            </a:r>
            <a:r>
              <a:rPr i="1" dirty="0" smtClean="0"/>
              <a:t> </a:t>
            </a:r>
            <a:r>
              <a:rPr i="1" dirty="0"/>
              <a:t>data</a:t>
            </a:r>
          </a:p>
        </p:txBody>
      </p:sp>
      <p:pic>
        <p:nvPicPr>
          <p:cNvPr id="309" name="image10.png" descr="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310" name="model"/>
          <p:cNvSpPr txBox="1"/>
          <p:nvPr/>
        </p:nvSpPr>
        <p:spPr>
          <a:xfrm>
            <a:off x="6359524" y="2977606"/>
            <a:ext cx="91440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dirty="0">
                <a:latin typeface="+mj-lt"/>
                <a:ea typeface="+mj-ea"/>
                <a:cs typeface="+mj-cs"/>
                <a:sym typeface="Helvetica"/>
              </a:rPr>
              <a:t>model</a:t>
            </a:r>
          </a:p>
        </p:txBody>
      </p:sp>
      <p:sp>
        <p:nvSpPr>
          <p:cNvPr id="311" name="dataset"/>
          <p:cNvSpPr txBox="1"/>
          <p:nvPr/>
        </p:nvSpPr>
        <p:spPr>
          <a:xfrm>
            <a:off x="3246947" y="4762500"/>
            <a:ext cx="1711364"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lang="en-GB" dirty="0"/>
              <a:t>In-sample dataset</a:t>
            </a:r>
            <a:endParaRPr lang="en-GB" dirty="0"/>
          </a:p>
        </p:txBody>
      </p:sp>
      <p:sp>
        <p:nvSpPr>
          <p:cNvPr id="312" name="Line"/>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313" name="Line"/>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314" name="image12.png" descr="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315" name="test set"/>
          <p:cNvSpPr txBox="1"/>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316" name="training set"/>
          <p:cNvSpPr txBox="1"/>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319" name="new data"/>
          <p:cNvSpPr txBox="1"/>
          <p:nvPr/>
        </p:nvSpPr>
        <p:spPr>
          <a:xfrm>
            <a:off x="8541954" y="4480114"/>
            <a:ext cx="92395"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endParaRPr i="1" dirty="0">
              <a:latin typeface="+mj-lt"/>
              <a:ea typeface="+mj-ea"/>
              <a:cs typeface="+mj-cs"/>
              <a:sym typeface="Helvetica"/>
            </a:endParaRPr>
          </a:p>
        </p:txBody>
      </p:sp>
      <p:sp>
        <p:nvSpPr>
          <p:cNvPr id="320"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21"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27</a:t>
            </a:fld>
            <a:endParaRPr/>
          </a:p>
        </p:txBody>
      </p:sp>
      <p:pic>
        <p:nvPicPr>
          <p:cNvPr id="16" name="image13.png" descr="image13.png"/>
          <p:cNvPicPr>
            <a:picLocks noChangeAspect="1"/>
          </p:cNvPicPr>
          <p:nvPr/>
        </p:nvPicPr>
        <p:blipFill>
          <a:blip r:embed="rId4">
            <a:extLst/>
          </a:blip>
          <a:stretch>
            <a:fillRect/>
          </a:stretch>
        </p:blipFill>
        <p:spPr>
          <a:xfrm>
            <a:off x="6236756" y="4062970"/>
            <a:ext cx="1544787" cy="1063475"/>
          </a:xfrm>
          <a:prstGeom prst="rect">
            <a:avLst/>
          </a:prstGeom>
          <a:ln w="12700">
            <a:miter lim="400000"/>
          </a:ln>
        </p:spPr>
      </p:pic>
      <p:sp>
        <p:nvSpPr>
          <p:cNvPr id="17" name="new data"/>
          <p:cNvSpPr txBox="1"/>
          <p:nvPr/>
        </p:nvSpPr>
        <p:spPr>
          <a:xfrm>
            <a:off x="6370779" y="4139631"/>
            <a:ext cx="1284145" cy="92333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defTabSz="914400">
              <a:defRPr sz="1800" b="0" i="1">
                <a:uFillTx/>
              </a:defRPr>
            </a:lvl1pPr>
          </a:lstStyle>
          <a:p>
            <a:pPr>
              <a:defRPr i="0">
                <a:latin typeface="+mn-lt"/>
                <a:ea typeface="+mn-ea"/>
                <a:cs typeface="+mn-cs"/>
                <a:sym typeface="Gill Sans"/>
              </a:defRPr>
            </a:pPr>
            <a:r>
              <a:rPr lang="en-GB" i="1" dirty="0" smtClean="0">
                <a:latin typeface="+mj-lt"/>
                <a:ea typeface="+mj-ea"/>
                <a:cs typeface="+mj-cs"/>
                <a:sym typeface="Helvetica"/>
              </a:rPr>
              <a:t>Out of </a:t>
            </a:r>
            <a:br>
              <a:rPr lang="en-GB" i="1" dirty="0" smtClean="0">
                <a:latin typeface="+mj-lt"/>
                <a:ea typeface="+mj-ea"/>
                <a:cs typeface="+mj-cs"/>
                <a:sym typeface="Helvetica"/>
              </a:rPr>
            </a:br>
            <a:r>
              <a:rPr lang="en-GB" i="1" dirty="0" smtClean="0">
                <a:latin typeface="+mj-lt"/>
                <a:ea typeface="+mj-ea"/>
                <a:cs typeface="+mj-cs"/>
                <a:sym typeface="Helvetica"/>
              </a:rPr>
              <a:t>Sample</a:t>
            </a:r>
          </a:p>
          <a:p>
            <a:pPr>
              <a:defRPr i="0">
                <a:latin typeface="+mn-lt"/>
                <a:ea typeface="+mn-ea"/>
                <a:cs typeface="+mn-cs"/>
                <a:sym typeface="Gill Sans"/>
              </a:defRPr>
            </a:pPr>
            <a:r>
              <a:rPr lang="en-GB" dirty="0" smtClean="0"/>
              <a:t>(OOS)</a:t>
            </a:r>
            <a:endParaRPr i="1" dirty="0">
              <a:latin typeface="+mj-lt"/>
              <a:ea typeface="+mj-ea"/>
              <a:cs typeface="+mj-cs"/>
              <a:sym typeface="Helvetica"/>
            </a:endParaRPr>
          </a:p>
        </p:txBody>
      </p:sp>
      <p:sp>
        <p:nvSpPr>
          <p:cNvPr id="19" name="Line"/>
          <p:cNvSpPr/>
          <p:nvPr/>
        </p:nvSpPr>
        <p:spPr>
          <a:xfrm>
            <a:off x="6813806" y="3719344"/>
            <a:ext cx="11868" cy="335031"/>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3" name="Rectangle 2"/>
          <p:cNvSpPr/>
          <p:nvPr/>
        </p:nvSpPr>
        <p:spPr>
          <a:xfrm>
            <a:off x="7781543" y="4303778"/>
            <a:ext cx="1395114" cy="595035"/>
          </a:xfrm>
          <a:prstGeom prst="rect">
            <a:avLst/>
          </a:prstGeom>
          <a:solidFill>
            <a:srgbClr val="FFFF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Not</a:t>
            </a:r>
            <a:r>
              <a:rPr kumimoji="0" lang="en-US" sz="16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a:t>
            </a:r>
            <a:r>
              <a:rPr kumimoji="0" lang="en-US" sz="16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used to</a:t>
            </a:r>
            <a:r>
              <a:rPr kumimoji="0" lang="en-US" sz="16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train model</a:t>
            </a:r>
            <a:endParaRPr kumimoji="0" lang="en-US" sz="16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Q: How can we make a model that generalizes well?…"/>
          <p:cNvSpPr txBox="1"/>
          <p:nvPr/>
        </p:nvSpPr>
        <p:spPr>
          <a:xfrm>
            <a:off x="263524" y="1028699"/>
            <a:ext cx="6047487" cy="415498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dirty="0"/>
              <a:t>Q: How can we make a model that generalizes well?</a:t>
            </a:r>
          </a:p>
          <a:p>
            <a:pPr algn="l" defTabSz="914400">
              <a:lnSpc>
                <a:spcPct val="120000"/>
              </a:lnSpc>
              <a:defRPr sz="2000" b="0">
                <a:uFillTx/>
              </a:defRPr>
            </a:pPr>
            <a:r>
              <a:rPr i="1" dirty="0"/>
              <a:t> 1)  split dataset</a:t>
            </a:r>
          </a:p>
          <a:p>
            <a:pPr algn="l" defTabSz="914400">
              <a:lnSpc>
                <a:spcPct val="120000"/>
              </a:lnSpc>
              <a:defRPr sz="2000" b="0">
                <a:uFillTx/>
              </a:defRPr>
            </a:pPr>
            <a:r>
              <a:rPr i="1" dirty="0"/>
              <a:t> 2)  train model</a:t>
            </a:r>
          </a:p>
          <a:p>
            <a:pPr algn="l" defTabSz="914400">
              <a:lnSpc>
                <a:spcPct val="120000"/>
              </a:lnSpc>
              <a:defRPr sz="2000" b="0">
                <a:uFillTx/>
              </a:defRPr>
            </a:pPr>
            <a:r>
              <a:rPr i="1" dirty="0"/>
              <a:t> 3)  test model</a:t>
            </a:r>
          </a:p>
          <a:p>
            <a:pPr algn="l" defTabSz="914400">
              <a:lnSpc>
                <a:spcPct val="120000"/>
              </a:lnSpc>
              <a:defRPr sz="2000" b="0">
                <a:uFillTx/>
              </a:defRPr>
            </a:pPr>
            <a:r>
              <a:rPr i="1" dirty="0"/>
              <a:t> 4)  parameter tuning</a:t>
            </a:r>
          </a:p>
          <a:p>
            <a:pPr algn="l" defTabSz="914400">
              <a:lnSpc>
                <a:spcPct val="120000"/>
              </a:lnSpc>
              <a:defRPr sz="2000" b="0">
                <a:uFillTx/>
              </a:defRPr>
            </a:pPr>
            <a:r>
              <a:rPr i="1" dirty="0"/>
              <a:t> 5)  choose best model</a:t>
            </a:r>
          </a:p>
          <a:p>
            <a:pPr algn="l" defTabSz="914400">
              <a:lnSpc>
                <a:spcPct val="120000"/>
              </a:lnSpc>
              <a:defRPr sz="2000" b="0">
                <a:uFillTx/>
              </a:defRPr>
            </a:pPr>
            <a:r>
              <a:rPr i="1" dirty="0"/>
              <a:t> 6)  train on </a:t>
            </a:r>
            <a:r>
              <a:rPr b="1" i="1" u="sng" dirty="0"/>
              <a:t>all</a:t>
            </a:r>
            <a:r>
              <a:rPr i="1" dirty="0"/>
              <a:t> data</a:t>
            </a:r>
          </a:p>
          <a:p>
            <a:pPr algn="l" defTabSz="914400">
              <a:lnSpc>
                <a:spcPct val="120000"/>
              </a:lnSpc>
              <a:defRPr sz="2000" b="0">
                <a:uFillTx/>
              </a:defRPr>
            </a:pPr>
            <a:r>
              <a:rPr i="1" dirty="0"/>
              <a:t> 7) </a:t>
            </a:r>
            <a:r>
              <a:rPr lang="en-US" i="1" u="sng" dirty="0" smtClean="0"/>
              <a:t>test </a:t>
            </a:r>
            <a:r>
              <a:rPr i="1" dirty="0" smtClean="0"/>
              <a:t>predictions</a:t>
            </a:r>
            <a:endParaRPr i="1" dirty="0"/>
          </a:p>
          <a:p>
            <a:pPr algn="l" defTabSz="914400">
              <a:lnSpc>
                <a:spcPct val="120000"/>
              </a:lnSpc>
              <a:defRPr sz="2000" b="0">
                <a:uFillTx/>
              </a:defRPr>
            </a:pPr>
            <a:r>
              <a:rPr i="1" dirty="0"/>
              <a:t>      </a:t>
            </a:r>
            <a:r>
              <a:rPr i="1" dirty="0" smtClean="0"/>
              <a:t>on </a:t>
            </a:r>
            <a:r>
              <a:rPr lang="en-GB" i="1" dirty="0" smtClean="0"/>
              <a:t>OOS</a:t>
            </a:r>
            <a:r>
              <a:rPr i="1" dirty="0" smtClean="0"/>
              <a:t> data</a:t>
            </a:r>
            <a:endParaRPr lang="en-GB" i="1" dirty="0" smtClean="0"/>
          </a:p>
          <a:p>
            <a:pPr algn="l" defTabSz="914400">
              <a:lnSpc>
                <a:spcPct val="120000"/>
              </a:lnSpc>
              <a:defRPr sz="2000" b="0">
                <a:uFillTx/>
              </a:defRPr>
            </a:pPr>
            <a:r>
              <a:rPr lang="en-GB" i="1" dirty="0" smtClean="0"/>
              <a:t> 8) Apply model: create</a:t>
            </a:r>
            <a:r>
              <a:rPr lang="en-GB" i="1" dirty="0"/>
              <a:t/>
            </a:r>
            <a:br>
              <a:rPr lang="en-GB" i="1" dirty="0"/>
            </a:br>
            <a:r>
              <a:rPr lang="en-GB" i="1" dirty="0" smtClean="0"/>
              <a:t>     labels for new data</a:t>
            </a:r>
          </a:p>
        </p:txBody>
      </p:sp>
      <p:pic>
        <p:nvPicPr>
          <p:cNvPr id="309" name="image10.png" descr="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310" name="model"/>
          <p:cNvSpPr txBox="1"/>
          <p:nvPr/>
        </p:nvSpPr>
        <p:spPr>
          <a:xfrm>
            <a:off x="6359524" y="2977606"/>
            <a:ext cx="91440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dirty="0">
                <a:latin typeface="+mj-lt"/>
                <a:ea typeface="+mj-ea"/>
                <a:cs typeface="+mj-cs"/>
                <a:sym typeface="Helvetica"/>
              </a:rPr>
              <a:t>model</a:t>
            </a:r>
          </a:p>
        </p:txBody>
      </p:sp>
      <p:sp>
        <p:nvSpPr>
          <p:cNvPr id="311" name="dataset"/>
          <p:cNvSpPr txBox="1"/>
          <p:nvPr/>
        </p:nvSpPr>
        <p:spPr>
          <a:xfrm>
            <a:off x="3246949" y="4762500"/>
            <a:ext cx="1711364"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lang="en-GB" dirty="0"/>
              <a:t>In-sample dataset</a:t>
            </a:r>
            <a:endParaRPr lang="en-GB" dirty="0"/>
          </a:p>
        </p:txBody>
      </p:sp>
      <p:sp>
        <p:nvSpPr>
          <p:cNvPr id="312" name="Line"/>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313" name="Line"/>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314" name="image12.png" descr="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315" name="test set"/>
          <p:cNvSpPr txBox="1"/>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316" name="training set"/>
          <p:cNvSpPr txBox="1"/>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317" name="Line"/>
          <p:cNvSpPr/>
          <p:nvPr/>
        </p:nvSpPr>
        <p:spPr>
          <a:xfrm>
            <a:off x="7546279" y="3189732"/>
            <a:ext cx="381000" cy="1"/>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319" name="new data"/>
          <p:cNvSpPr txBox="1"/>
          <p:nvPr/>
        </p:nvSpPr>
        <p:spPr>
          <a:xfrm>
            <a:off x="8541954" y="4480114"/>
            <a:ext cx="92395"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endParaRPr i="1" dirty="0">
              <a:latin typeface="+mj-lt"/>
              <a:ea typeface="+mj-ea"/>
              <a:cs typeface="+mj-cs"/>
              <a:sym typeface="Helvetica"/>
            </a:endParaRPr>
          </a:p>
        </p:txBody>
      </p:sp>
      <p:sp>
        <p:nvSpPr>
          <p:cNvPr id="320"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21"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28</a:t>
            </a:fld>
            <a:endParaRPr/>
          </a:p>
        </p:txBody>
      </p:sp>
      <p:pic>
        <p:nvPicPr>
          <p:cNvPr id="16" name="image13.png" descr="image13.png"/>
          <p:cNvPicPr>
            <a:picLocks noChangeAspect="1"/>
          </p:cNvPicPr>
          <p:nvPr/>
        </p:nvPicPr>
        <p:blipFill>
          <a:blip r:embed="rId4">
            <a:extLst/>
          </a:blip>
          <a:stretch>
            <a:fillRect/>
          </a:stretch>
        </p:blipFill>
        <p:spPr>
          <a:xfrm>
            <a:off x="6236756" y="4062970"/>
            <a:ext cx="1544787" cy="1063475"/>
          </a:xfrm>
          <a:prstGeom prst="rect">
            <a:avLst/>
          </a:prstGeom>
          <a:ln w="12700">
            <a:miter lim="400000"/>
          </a:ln>
        </p:spPr>
      </p:pic>
      <p:sp>
        <p:nvSpPr>
          <p:cNvPr id="17" name="new data"/>
          <p:cNvSpPr txBox="1"/>
          <p:nvPr/>
        </p:nvSpPr>
        <p:spPr>
          <a:xfrm>
            <a:off x="6370779" y="4139631"/>
            <a:ext cx="1284145" cy="92333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defTabSz="914400">
              <a:defRPr sz="1800" b="0" i="1">
                <a:uFillTx/>
              </a:defRPr>
            </a:lvl1pPr>
          </a:lstStyle>
          <a:p>
            <a:pPr>
              <a:defRPr i="0">
                <a:latin typeface="+mn-lt"/>
                <a:ea typeface="+mn-ea"/>
                <a:cs typeface="+mn-cs"/>
                <a:sym typeface="Gill Sans"/>
              </a:defRPr>
            </a:pPr>
            <a:r>
              <a:rPr lang="en-GB" i="1" dirty="0" smtClean="0">
                <a:latin typeface="+mj-lt"/>
                <a:ea typeface="+mj-ea"/>
                <a:cs typeface="+mj-cs"/>
                <a:sym typeface="Helvetica"/>
              </a:rPr>
              <a:t>Out of </a:t>
            </a:r>
            <a:br>
              <a:rPr lang="en-GB" i="1" dirty="0" smtClean="0">
                <a:latin typeface="+mj-lt"/>
                <a:ea typeface="+mj-ea"/>
                <a:cs typeface="+mj-cs"/>
                <a:sym typeface="Helvetica"/>
              </a:rPr>
            </a:br>
            <a:r>
              <a:rPr lang="en-GB" i="1" dirty="0" smtClean="0">
                <a:latin typeface="+mj-lt"/>
                <a:ea typeface="+mj-ea"/>
                <a:cs typeface="+mj-cs"/>
                <a:sym typeface="Helvetica"/>
              </a:rPr>
              <a:t>Sample</a:t>
            </a:r>
          </a:p>
          <a:p>
            <a:pPr>
              <a:defRPr i="0">
                <a:latin typeface="+mn-lt"/>
                <a:ea typeface="+mn-ea"/>
                <a:cs typeface="+mn-cs"/>
                <a:sym typeface="Gill Sans"/>
              </a:defRPr>
            </a:pPr>
            <a:r>
              <a:rPr lang="en-GB" dirty="0" smtClean="0"/>
              <a:t>(OOS)</a:t>
            </a:r>
            <a:endParaRPr i="1" dirty="0">
              <a:latin typeface="+mj-lt"/>
              <a:ea typeface="+mj-ea"/>
              <a:cs typeface="+mj-cs"/>
              <a:sym typeface="Helvetica"/>
            </a:endParaRPr>
          </a:p>
        </p:txBody>
      </p:sp>
      <p:sp>
        <p:nvSpPr>
          <p:cNvPr id="2" name="Rectangle 1"/>
          <p:cNvSpPr/>
          <p:nvPr/>
        </p:nvSpPr>
        <p:spPr>
          <a:xfrm>
            <a:off x="8066314" y="2861505"/>
            <a:ext cx="1186543" cy="656590"/>
          </a:xfrm>
          <a:prstGeom prst="rect">
            <a:avLst/>
          </a:prstGeom>
          <a:solidFill>
            <a:srgbClr val="FF00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i="0">
                <a:latin typeface="+mn-lt"/>
                <a:ea typeface="+mn-ea"/>
                <a:cs typeface="+mn-cs"/>
                <a:sym typeface="Gill Sans"/>
              </a:defRPr>
            </a:pPr>
            <a:r>
              <a:rPr lang="en-US" sz="1800" b="0" i="1" dirty="0" smtClean="0">
                <a:latin typeface="+mj-ea"/>
              </a:rPr>
              <a:t>new </a:t>
            </a:r>
            <a:endParaRPr lang="en-US" sz="1800" b="0" i="1" dirty="0">
              <a:latin typeface="+mj-ea"/>
            </a:endParaRPr>
          </a:p>
          <a:p>
            <a:pPr>
              <a:defRPr i="0">
                <a:latin typeface="+mn-lt"/>
                <a:ea typeface="+mn-ea"/>
                <a:cs typeface="+mn-cs"/>
                <a:sym typeface="Gill Sans"/>
              </a:defRPr>
            </a:pPr>
            <a:r>
              <a:rPr lang="en-US" sz="1800" b="0" i="1" dirty="0" smtClean="0">
                <a:latin typeface="+mj-ea"/>
              </a:rPr>
              <a:t>data</a:t>
            </a:r>
            <a:endParaRPr lang="en-US" sz="1800" b="0" i="1" dirty="0">
              <a:latin typeface="+mj-ea"/>
            </a:endParaRPr>
          </a:p>
        </p:txBody>
      </p:sp>
      <p:sp>
        <p:nvSpPr>
          <p:cNvPr id="18" name="Line"/>
          <p:cNvSpPr/>
          <p:nvPr/>
        </p:nvSpPr>
        <p:spPr>
          <a:xfrm>
            <a:off x="6813806" y="3719344"/>
            <a:ext cx="11868" cy="335031"/>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19" name="Rectangle 18"/>
          <p:cNvSpPr/>
          <p:nvPr/>
        </p:nvSpPr>
        <p:spPr>
          <a:xfrm>
            <a:off x="7781543" y="4303778"/>
            <a:ext cx="1395114" cy="595035"/>
          </a:xfrm>
          <a:prstGeom prst="rect">
            <a:avLst/>
          </a:prstGeom>
          <a:solidFill>
            <a:srgbClr val="FFFF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Not used to</a:t>
            </a:r>
            <a:r>
              <a:rPr kumimoji="0" lang="en-US" sz="16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train model</a:t>
            </a:r>
            <a:endParaRPr kumimoji="0" lang="en-US" sz="16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20" name="Rectangle 19"/>
          <p:cNvSpPr/>
          <p:nvPr/>
        </p:nvSpPr>
        <p:spPr>
          <a:xfrm>
            <a:off x="7857743" y="2459466"/>
            <a:ext cx="1395114" cy="348813"/>
          </a:xfrm>
          <a:prstGeom prst="rect">
            <a:avLst/>
          </a:prstGeom>
          <a:solidFill>
            <a:srgbClr val="FFFF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Not labelled!</a:t>
            </a:r>
            <a:endParaRPr kumimoji="0" lang="en-US" sz="16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53639753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60"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61" name="LAB1 - Bias / Variance"/>
          <p:cNvSpPr txBox="1">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algn="ctr" defTabSz="914400">
              <a:lnSpc>
                <a:spcPct val="70000"/>
              </a:lnSpc>
              <a:defRPr sz="8800"/>
            </a:lvl1pPr>
          </a:lstStyle>
          <a:p>
            <a:r>
              <a:rPr dirty="0" smtClean="0"/>
              <a:t>LAB1</a:t>
            </a:r>
            <a:endParaRPr dirty="0"/>
          </a:p>
        </p:txBody>
      </p:sp>
      <p:sp>
        <p:nvSpPr>
          <p:cNvPr id="362"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197731" y="257023"/>
            <a:ext cx="1094750" cy="810228"/>
          </a:xfrm>
          <a:prstGeom prst="rect">
            <a:avLst/>
          </a:prstGeom>
          <a:solidFill>
            <a:schemeClr val="bg1"/>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7" name="Rectangle 6"/>
          <p:cNvSpPr/>
          <p:nvPr/>
        </p:nvSpPr>
        <p:spPr>
          <a:xfrm>
            <a:off x="-23149" y="0"/>
            <a:ext cx="2786400" cy="5400000"/>
          </a:xfrm>
          <a:prstGeom prst="rect">
            <a:avLst/>
          </a:prstGeom>
          <a:solidFill>
            <a:srgbClr val="00B0F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734" tIns="46734" rIns="46734" bIns="46734" numCol="1" spcCol="38100" rtlCol="0" anchor="ctr">
            <a:spAutoFit/>
          </a:bodyPr>
          <a:lstStyle/>
          <a:p>
            <a:pPr algn="l" defTabSz="934700"/>
            <a:endParaRPr lang="en-US" sz="1431" b="0">
              <a:uFillTx/>
              <a:latin typeface="Arial"/>
              <a:ea typeface="Arial"/>
              <a:cs typeface="Arial"/>
              <a:sym typeface="Arial"/>
            </a:endParaRPr>
          </a:p>
        </p:txBody>
      </p:sp>
      <p:sp>
        <p:nvSpPr>
          <p:cNvPr id="477" name="Shape 277"/>
          <p:cNvSpPr txBox="1">
            <a:spLocks noGrp="1"/>
          </p:cNvSpPr>
          <p:nvPr>
            <p:ph type="title" idx="4294967295"/>
          </p:nvPr>
        </p:nvSpPr>
        <p:spPr>
          <a:xfrm>
            <a:off x="154472" y="98323"/>
            <a:ext cx="8594333" cy="469508"/>
          </a:xfrm>
          <a:prstGeom prst="rect">
            <a:avLst/>
          </a:prstGeom>
        </p:spPr>
        <p:txBody>
          <a:bodyPr>
            <a:noAutofit/>
          </a:bodyPr>
          <a:lstStyle>
            <a:lvl1pPr defTabSz="566927">
              <a:defRPr sz="1736" b="1">
                <a:latin typeface="Proxima Nova"/>
                <a:ea typeface="Proxima Nova"/>
                <a:cs typeface="Proxima Nova"/>
                <a:sym typeface="Proxima Nova"/>
              </a:defRPr>
            </a:lvl1pPr>
          </a:lstStyle>
          <a:p>
            <a:r>
              <a:rPr lang="en-GB" sz="5520" dirty="0">
                <a:solidFill>
                  <a:schemeClr val="bg1"/>
                </a:solidFill>
              </a:rPr>
              <a:t>Course </a:t>
            </a:r>
            <a:br>
              <a:rPr lang="en-GB" sz="5520" dirty="0">
                <a:solidFill>
                  <a:schemeClr val="bg1"/>
                </a:solidFill>
              </a:rPr>
            </a:br>
            <a:r>
              <a:rPr lang="en-GB" sz="5520" dirty="0">
                <a:solidFill>
                  <a:schemeClr val="bg1"/>
                </a:solidFill>
              </a:rPr>
              <a:t>Plan</a:t>
            </a:r>
            <a:endParaRPr sz="5520" dirty="0">
              <a:solidFill>
                <a:schemeClr val="bg1"/>
              </a:solidFill>
            </a:endParaRPr>
          </a:p>
        </p:txBody>
      </p:sp>
      <p:pic>
        <p:nvPicPr>
          <p:cNvPr id="479" name="Shape 279" descr="Shape 279"/>
          <p:cNvPicPr>
            <a:picLocks noChangeAspect="1"/>
          </p:cNvPicPr>
          <p:nvPr/>
        </p:nvPicPr>
        <p:blipFill>
          <a:blip r:embed="rId2">
            <a:extLst/>
          </a:blip>
          <a:stretch>
            <a:fillRect/>
          </a:stretch>
        </p:blipFill>
        <p:spPr>
          <a:xfrm>
            <a:off x="8587269" y="4725172"/>
            <a:ext cx="323074" cy="323074"/>
          </a:xfrm>
          <a:prstGeom prst="rect">
            <a:avLst/>
          </a:prstGeom>
          <a:ln w="12700">
            <a:miter lim="400000"/>
          </a:ln>
        </p:spPr>
      </p:pic>
      <p:sp>
        <p:nvSpPr>
          <p:cNvPr id="480" name="Shape 280"/>
          <p:cNvSpPr txBox="1">
            <a:spLocks noGrp="1"/>
          </p:cNvSpPr>
          <p:nvPr>
            <p:ph type="sldNum" sz="quarter" idx="2"/>
          </p:nvPr>
        </p:nvSpPr>
        <p:spPr>
          <a:xfrm>
            <a:off x="8862685" y="4805281"/>
            <a:ext cx="461665" cy="45653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
        <p:nvSpPr>
          <p:cNvPr id="5" name="Rectangle 4"/>
          <p:cNvSpPr/>
          <p:nvPr/>
        </p:nvSpPr>
        <p:spPr>
          <a:xfrm>
            <a:off x="8229600" y="277792"/>
            <a:ext cx="1094750" cy="810228"/>
          </a:xfrm>
          <a:prstGeom prst="rect">
            <a:avLst/>
          </a:prstGeom>
          <a:solidFill>
            <a:schemeClr val="bg1"/>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pic>
        <p:nvPicPr>
          <p:cNvPr id="2" name="Picture 1"/>
          <p:cNvPicPr>
            <a:picLocks noChangeAspect="1"/>
          </p:cNvPicPr>
          <p:nvPr/>
        </p:nvPicPr>
        <p:blipFill rotWithShape="1">
          <a:blip r:embed="rId3"/>
          <a:srcRect l="6423" r="4954"/>
          <a:stretch/>
        </p:blipFill>
        <p:spPr>
          <a:xfrm>
            <a:off x="2763250" y="4017"/>
            <a:ext cx="5732567" cy="5257799"/>
          </a:xfrm>
          <a:prstGeom prst="rect">
            <a:avLst/>
          </a:prstGeom>
        </p:spPr>
      </p:pic>
      <p:sp>
        <p:nvSpPr>
          <p:cNvPr id="4" name="Rectangle 3"/>
          <p:cNvSpPr/>
          <p:nvPr/>
        </p:nvSpPr>
        <p:spPr>
          <a:xfrm>
            <a:off x="5173885" y="1688821"/>
            <a:ext cx="3287209" cy="185195"/>
          </a:xfrm>
          <a:prstGeom prst="rect">
            <a:avLst/>
          </a:prstGeom>
          <a:noFill/>
          <a:ln w="3175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6" name="5-Point Star 5"/>
          <p:cNvSpPr/>
          <p:nvPr/>
        </p:nvSpPr>
        <p:spPr>
          <a:xfrm>
            <a:off x="4734047" y="4782131"/>
            <a:ext cx="439838" cy="452519"/>
          </a:xfrm>
          <a:prstGeom prst="star5">
            <a:avLst/>
          </a:prstGeom>
          <a:solidFill>
            <a:srgbClr val="FFFF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cxnSp>
        <p:nvCxnSpPr>
          <p:cNvPr id="8" name="Straight Arrow Connector 7"/>
          <p:cNvCxnSpPr/>
          <p:nvPr/>
        </p:nvCxnSpPr>
        <p:spPr>
          <a:xfrm flipH="1">
            <a:off x="4663440" y="2880360"/>
            <a:ext cx="1188720" cy="9144"/>
          </a:xfrm>
          <a:prstGeom prst="straightConnector1">
            <a:avLst/>
          </a:prstGeom>
          <a:noFill/>
          <a:ln w="25400" cap="flat">
            <a:solidFill>
              <a:srgbClr val="C00000"/>
            </a:solidFill>
            <a:prstDash val="solid"/>
            <a:round/>
            <a:tailEnd type="triangle"/>
          </a:ln>
          <a:effectLst/>
          <a:sp3d/>
        </p:spPr>
        <p:style>
          <a:lnRef idx="0">
            <a:scrgbClr r="0" g="0" b="0"/>
          </a:lnRef>
          <a:fillRef idx="0">
            <a:scrgbClr r="0" g="0" b="0"/>
          </a:fillRef>
          <a:effectRef idx="0">
            <a:scrgbClr r="0" g="0" b="0"/>
          </a:effectRef>
          <a:fontRef idx="none"/>
        </p:style>
      </p:cxnSp>
      <p:sp>
        <p:nvSpPr>
          <p:cNvPr id="13" name="Rectangle 12"/>
          <p:cNvSpPr/>
          <p:nvPr/>
        </p:nvSpPr>
        <p:spPr>
          <a:xfrm>
            <a:off x="3126003" y="2880360"/>
            <a:ext cx="1481546" cy="441146"/>
          </a:xfrm>
          <a:prstGeom prst="rect">
            <a:avLst/>
          </a:prstGeom>
          <a:noFill/>
          <a:ln w="3175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Paul &amp; </a:t>
            </a:r>
            <a:r>
              <a:rPr kumimoji="0" lang="en-US" sz="105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James review final project</a:t>
            </a:r>
            <a:r>
              <a:rPr kumimoji="0" lang="en-US" sz="1050" b="1" i="0" u="none" strike="noStrike" cap="none" spc="0" normalizeH="0" smtClean="0">
                <a:ln>
                  <a:noFill/>
                </a:ln>
                <a:solidFill>
                  <a:srgbClr val="000000"/>
                </a:solidFill>
                <a:effectLst/>
                <a:uFill>
                  <a:solidFill>
                    <a:srgbClr val="000000"/>
                  </a:solidFill>
                </a:uFill>
                <a:latin typeface="+mj-lt"/>
                <a:ea typeface="+mj-ea"/>
                <a:cs typeface="+mj-cs"/>
                <a:sym typeface="Helvetica"/>
              </a:rPr>
              <a:t> ideas</a:t>
            </a:r>
            <a:endParaRPr kumimoji="0" lang="en-US" sz="105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397380481"/>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&amp; GitHub </a:t>
            </a:r>
            <a:r>
              <a:rPr lang="mr-IN" dirty="0" smtClean="0"/>
              <a:t>–</a:t>
            </a:r>
            <a:r>
              <a:rPr lang="en-US" dirty="0" smtClean="0"/>
              <a:t> 1 Pager Guide!</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6849"/>
          <a:stretch/>
        </p:blipFill>
        <p:spPr>
          <a:xfrm>
            <a:off x="1285568" y="934064"/>
            <a:ext cx="7347155" cy="4486476"/>
          </a:xfrm>
          <a:prstGeom prst="rect">
            <a:avLst/>
          </a:prstGeom>
        </p:spPr>
      </p:pic>
    </p:spTree>
    <p:extLst>
      <p:ext uri="{BB962C8B-B14F-4D97-AF65-F5344CB8AC3E}">
        <p14:creationId xmlns:p14="http://schemas.microsoft.com/office/powerpoint/2010/main" val="1094722357"/>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uppose we do the train/test split.…"/>
          <p:cNvSpPr txBox="1"/>
          <p:nvPr/>
        </p:nvSpPr>
        <p:spPr>
          <a:xfrm>
            <a:off x="424364" y="1080145"/>
            <a:ext cx="8448676" cy="3291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lnSpc>
                <a:spcPct val="120000"/>
              </a:lnSpc>
              <a:defRPr sz="3000" b="0">
                <a:uFillTx/>
              </a:defRPr>
            </a:pPr>
            <a:r>
              <a:rPr i="1"/>
              <a:t>Suppose we do the train/test split.</a:t>
            </a:r>
          </a:p>
          <a:p>
            <a:pPr algn="l" defTabSz="914400">
              <a:lnSpc>
                <a:spcPct val="120000"/>
              </a:lnSpc>
              <a:defRPr sz="3000" b="0">
                <a:uFillTx/>
              </a:defRPr>
            </a:pPr>
            <a:endParaRPr i="1"/>
          </a:p>
          <a:p>
            <a:pPr algn="l" defTabSz="914400">
              <a:lnSpc>
                <a:spcPct val="120000"/>
              </a:lnSpc>
              <a:defRPr sz="3000" b="0">
                <a:solidFill>
                  <a:srgbClr val="FF9300"/>
                </a:solidFill>
                <a:uFillTx/>
              </a:defRPr>
            </a:pPr>
            <a:r>
              <a:rPr i="1"/>
              <a:t>Q: How well does test set error predict Out of Sample Error?</a:t>
            </a:r>
          </a:p>
          <a:p>
            <a:pPr algn="l" defTabSz="914400">
              <a:lnSpc>
                <a:spcPct val="120000"/>
              </a:lnSpc>
              <a:defRPr sz="3000" b="0">
                <a:solidFill>
                  <a:srgbClr val="942192"/>
                </a:solidFill>
                <a:uFillTx/>
              </a:defRPr>
            </a:pPr>
            <a:endParaRPr i="1"/>
          </a:p>
        </p:txBody>
      </p:sp>
      <p:sp>
        <p:nvSpPr>
          <p:cNvPr id="379"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80"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31</a:t>
            </a:fld>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uppose we do the train/test split.…"/>
          <p:cNvSpPr txBox="1"/>
          <p:nvPr/>
        </p:nvSpPr>
        <p:spPr>
          <a:xfrm>
            <a:off x="424364" y="1080145"/>
            <a:ext cx="8448676" cy="274320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lnSpc>
                <a:spcPct val="120000"/>
              </a:lnSpc>
              <a:defRPr sz="3000" b="0">
                <a:uFillTx/>
              </a:defRPr>
            </a:pPr>
            <a:r>
              <a:rPr i="1"/>
              <a:t>Suppose we do the train/test split.</a:t>
            </a:r>
          </a:p>
          <a:p>
            <a:pPr algn="l" defTabSz="914400">
              <a:lnSpc>
                <a:spcPct val="120000"/>
              </a:lnSpc>
              <a:defRPr sz="3000" b="0">
                <a:uFillTx/>
              </a:defRPr>
            </a:pPr>
            <a:endParaRPr i="1"/>
          </a:p>
          <a:p>
            <a:pPr algn="l" defTabSz="914400">
              <a:lnSpc>
                <a:spcPct val="120000"/>
              </a:lnSpc>
              <a:defRPr sz="3000" b="0">
                <a:solidFill>
                  <a:srgbClr val="FF9300"/>
                </a:solidFill>
                <a:uFillTx/>
              </a:defRPr>
            </a:pPr>
            <a:r>
              <a:rPr i="1"/>
              <a:t>Q: How well does test set error predict Out of Sample Error?</a:t>
            </a:r>
          </a:p>
          <a:p>
            <a:pPr algn="l" defTabSz="914400">
              <a:lnSpc>
                <a:spcPct val="120000"/>
              </a:lnSpc>
              <a:defRPr sz="3000" b="0">
                <a:solidFill>
                  <a:srgbClr val="942192"/>
                </a:solidFill>
                <a:uFillTx/>
              </a:defRPr>
            </a:pPr>
            <a:r>
              <a:rPr i="1"/>
              <a:t>A: On its own, not very well.</a:t>
            </a:r>
          </a:p>
        </p:txBody>
      </p:sp>
      <p:sp>
        <p:nvSpPr>
          <p:cNvPr id="383"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84"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Suppose we do the train/test split.…"/>
          <p:cNvSpPr txBox="1"/>
          <p:nvPr/>
        </p:nvSpPr>
        <p:spPr>
          <a:xfrm>
            <a:off x="424364" y="1080145"/>
            <a:ext cx="8448676" cy="402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lnSpc>
                <a:spcPct val="120000"/>
              </a:lnSpc>
              <a:defRPr sz="2800" b="0">
                <a:uFillTx/>
              </a:defRPr>
            </a:pPr>
            <a:r>
              <a:rPr i="1"/>
              <a:t>Suppose we do the train/test split.</a:t>
            </a:r>
          </a:p>
          <a:p>
            <a:pPr algn="l" defTabSz="914400">
              <a:lnSpc>
                <a:spcPct val="120000"/>
              </a:lnSpc>
              <a:defRPr sz="2800" b="0">
                <a:uFillTx/>
              </a:defRPr>
            </a:pPr>
            <a:endParaRPr i="1"/>
          </a:p>
          <a:p>
            <a:pPr algn="l" defTabSz="914400">
              <a:lnSpc>
                <a:spcPct val="120000"/>
              </a:lnSpc>
              <a:defRPr sz="2800" b="0">
                <a:solidFill>
                  <a:srgbClr val="FF9300"/>
                </a:solidFill>
                <a:uFillTx/>
              </a:defRPr>
            </a:pPr>
            <a:r>
              <a:rPr i="1"/>
              <a:t>Q: How well does test set error predict Out of Sample Error?</a:t>
            </a:r>
          </a:p>
          <a:p>
            <a:pPr algn="l" defTabSz="914400">
              <a:lnSpc>
                <a:spcPct val="120000"/>
              </a:lnSpc>
              <a:defRPr sz="2800" b="0">
                <a:solidFill>
                  <a:srgbClr val="942192"/>
                </a:solidFill>
                <a:uFillTx/>
              </a:defRPr>
            </a:pPr>
            <a:r>
              <a:rPr i="1"/>
              <a:t>A: On its own, not very well.</a:t>
            </a:r>
          </a:p>
          <a:p>
            <a:pPr algn="l" defTabSz="914400">
              <a:lnSpc>
                <a:spcPct val="120000"/>
              </a:lnSpc>
              <a:defRPr sz="2200" b="0">
                <a:uFillTx/>
              </a:defRPr>
            </a:pPr>
            <a:endParaRPr i="1"/>
          </a:p>
          <a:p>
            <a:pPr algn="l" defTabSz="914400">
              <a:lnSpc>
                <a:spcPct val="120000"/>
              </a:lnSpc>
              <a:defRPr sz="1800" b="0">
                <a:uFillTx/>
              </a:defRPr>
            </a:pPr>
            <a:r>
              <a:rPr i="1"/>
              <a:t>Thought experiment:</a:t>
            </a:r>
          </a:p>
          <a:p>
            <a:pPr algn="l" defTabSz="914400">
              <a:lnSpc>
                <a:spcPct val="120000"/>
              </a:lnSpc>
              <a:defRPr sz="1800" b="0">
                <a:uFillTx/>
              </a:defRPr>
            </a:pPr>
            <a:r>
              <a:rPr i="1"/>
              <a:t>Suppose we had done a different train/test split.</a:t>
            </a:r>
          </a:p>
          <a:p>
            <a:pPr algn="l" defTabSz="914400">
              <a:lnSpc>
                <a:spcPct val="120000"/>
              </a:lnSpc>
              <a:defRPr sz="1800" b="0">
                <a:uFillTx/>
              </a:defRPr>
            </a:pPr>
            <a:r>
              <a:rPr i="1"/>
              <a:t>Q: Would the test set error remain the same?</a:t>
            </a:r>
          </a:p>
        </p:txBody>
      </p:sp>
      <p:sp>
        <p:nvSpPr>
          <p:cNvPr id="387"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88"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33</a:t>
            </a:fld>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uppose we do the train/test split.…"/>
          <p:cNvSpPr txBox="1"/>
          <p:nvPr/>
        </p:nvSpPr>
        <p:spPr>
          <a:xfrm>
            <a:off x="424364" y="1080145"/>
            <a:ext cx="8448676" cy="453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lnSpc>
                <a:spcPct val="120000"/>
              </a:lnSpc>
              <a:defRPr sz="2700" b="0">
                <a:uFillTx/>
              </a:defRPr>
            </a:pPr>
            <a:r>
              <a:rPr i="1"/>
              <a:t>Suppose we do the train/test split.</a:t>
            </a:r>
          </a:p>
          <a:p>
            <a:pPr algn="l" defTabSz="914400">
              <a:lnSpc>
                <a:spcPct val="120000"/>
              </a:lnSpc>
              <a:defRPr sz="2700" b="0">
                <a:uFillTx/>
              </a:defRPr>
            </a:pPr>
            <a:endParaRPr i="1"/>
          </a:p>
          <a:p>
            <a:pPr algn="l" defTabSz="914400">
              <a:lnSpc>
                <a:spcPct val="120000"/>
              </a:lnSpc>
              <a:defRPr sz="2700" b="0">
                <a:solidFill>
                  <a:srgbClr val="FF9300"/>
                </a:solidFill>
                <a:uFillTx/>
              </a:defRPr>
            </a:pPr>
            <a:r>
              <a:rPr i="1"/>
              <a:t>Q: How well does test set error predict Out of Sample Error?</a:t>
            </a:r>
          </a:p>
          <a:p>
            <a:pPr algn="l" defTabSz="914400">
              <a:lnSpc>
                <a:spcPct val="120000"/>
              </a:lnSpc>
              <a:defRPr sz="2700" b="0">
                <a:solidFill>
                  <a:srgbClr val="942192"/>
                </a:solidFill>
                <a:uFillTx/>
              </a:defRPr>
            </a:pPr>
            <a:r>
              <a:rPr i="1"/>
              <a:t>A: On its own, not very well.</a:t>
            </a:r>
          </a:p>
          <a:p>
            <a:pPr algn="l" defTabSz="914400">
              <a:lnSpc>
                <a:spcPct val="120000"/>
              </a:lnSpc>
              <a:defRPr sz="2100" b="0">
                <a:uFillTx/>
              </a:defRPr>
            </a:pPr>
            <a:endParaRPr i="1"/>
          </a:p>
          <a:p>
            <a:pPr algn="l" defTabSz="914400">
              <a:lnSpc>
                <a:spcPct val="120000"/>
              </a:lnSpc>
              <a:defRPr sz="1700" b="0">
                <a:uFillTx/>
              </a:defRPr>
            </a:pPr>
            <a:r>
              <a:rPr i="1"/>
              <a:t>Thought experiment:</a:t>
            </a:r>
          </a:p>
          <a:p>
            <a:pPr algn="l" defTabSz="914400">
              <a:lnSpc>
                <a:spcPct val="120000"/>
              </a:lnSpc>
              <a:defRPr sz="1700" b="0">
                <a:uFillTx/>
              </a:defRPr>
            </a:pPr>
            <a:r>
              <a:rPr i="1"/>
              <a:t>Suppose we had done a different train/test split.</a:t>
            </a:r>
          </a:p>
          <a:p>
            <a:pPr algn="l" defTabSz="914400">
              <a:lnSpc>
                <a:spcPct val="120000"/>
              </a:lnSpc>
              <a:defRPr sz="1700" b="0">
                <a:uFillTx/>
              </a:defRPr>
            </a:pPr>
            <a:r>
              <a:rPr i="1"/>
              <a:t>Q: Would the test set error remain the same?</a:t>
            </a:r>
          </a:p>
          <a:p>
            <a:pPr algn="l" defTabSz="914400">
              <a:lnSpc>
                <a:spcPct val="120000"/>
              </a:lnSpc>
              <a:defRPr sz="1700" b="0">
                <a:uFillTx/>
              </a:defRPr>
            </a:pPr>
            <a:r>
              <a:rPr i="1"/>
              <a:t>A: Of course not!</a:t>
            </a:r>
          </a:p>
        </p:txBody>
      </p:sp>
      <p:sp>
        <p:nvSpPr>
          <p:cNvPr id="391"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92"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34</a:t>
            </a:fld>
            <a:endParaRPr/>
          </a:p>
        </p:txBody>
      </p:sp>
      <p:grpSp>
        <p:nvGrpSpPr>
          <p:cNvPr id="396" name="Group"/>
          <p:cNvGrpSpPr/>
          <p:nvPr/>
        </p:nvGrpSpPr>
        <p:grpSpPr>
          <a:xfrm>
            <a:off x="7426324" y="3543300"/>
            <a:ext cx="1610360" cy="1326456"/>
            <a:chOff x="0" y="0"/>
            <a:chExt cx="1610358" cy="1326455"/>
          </a:xfrm>
        </p:grpSpPr>
        <p:pic>
          <p:nvPicPr>
            <p:cNvPr id="393" name="image6.png" descr="image6.png"/>
            <p:cNvPicPr>
              <a:picLocks noChangeAspect="1"/>
            </p:cNvPicPr>
            <p:nvPr/>
          </p:nvPicPr>
          <p:blipFill>
            <a:blip r:embed="rId2">
              <a:extLst/>
            </a:blip>
            <a:stretch>
              <a:fillRect/>
            </a:stretch>
          </p:blipFill>
          <p:spPr>
            <a:xfrm>
              <a:off x="0" y="0"/>
              <a:ext cx="1610359" cy="1326456"/>
            </a:xfrm>
            <a:prstGeom prst="rect">
              <a:avLst/>
            </a:prstGeom>
            <a:ln w="12700" cap="flat">
              <a:noFill/>
              <a:miter lim="400000"/>
            </a:ln>
            <a:effectLst/>
          </p:spPr>
        </p:pic>
        <p:sp>
          <p:nvSpPr>
            <p:cNvPr id="394" name="NOTE"/>
            <p:cNvSpPr txBox="1"/>
            <p:nvPr/>
          </p:nvSpPr>
          <p:spPr>
            <a:xfrm>
              <a:off x="130841" y="99484"/>
              <a:ext cx="1328547"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l" defTabSz="914400">
                <a:lnSpc>
                  <a:spcPct val="75000"/>
                </a:lnSpc>
                <a:defRPr sz="1200">
                  <a:uFillTx/>
                </a:defRPr>
              </a:lvl1pPr>
            </a:lstStyle>
            <a:p>
              <a:pPr>
                <a:defRPr b="0">
                  <a:latin typeface="+mn-lt"/>
                  <a:ea typeface="+mn-ea"/>
                  <a:cs typeface="+mn-cs"/>
                  <a:sym typeface="Gill Sans"/>
                </a:defRPr>
              </a:pPr>
              <a:r>
                <a:rPr b="1">
                  <a:latin typeface="+mj-lt"/>
                  <a:ea typeface="+mj-ea"/>
                  <a:cs typeface="+mj-cs"/>
                  <a:sym typeface="Helvetica"/>
                </a:rPr>
                <a:t>NOTE</a:t>
              </a:r>
            </a:p>
          </p:txBody>
        </p:sp>
        <p:sp>
          <p:nvSpPr>
            <p:cNvPr id="395" name="The test set error gives a high-variance estimate of OOS accuracy."/>
            <p:cNvSpPr txBox="1"/>
            <p:nvPr/>
          </p:nvSpPr>
          <p:spPr>
            <a:xfrm>
              <a:off x="130841" y="273581"/>
              <a:ext cx="1328547" cy="5571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l" defTabSz="914400">
                <a:lnSpc>
                  <a:spcPts val="1100"/>
                </a:lnSpc>
                <a:defRPr sz="900" b="0">
                  <a:uFillTx/>
                  <a:latin typeface="+mn-lt"/>
                  <a:ea typeface="+mn-ea"/>
                  <a:cs typeface="+mn-cs"/>
                  <a:sym typeface="Gill Sans"/>
                </a:defRPr>
              </a:pPr>
              <a:endParaRPr/>
            </a:p>
            <a:p>
              <a:pPr algn="l" defTabSz="914400">
                <a:lnSpc>
                  <a:spcPts val="1100"/>
                </a:lnSpc>
                <a:defRPr sz="4200" b="0">
                  <a:uFillTx/>
                  <a:latin typeface="+mn-lt"/>
                  <a:ea typeface="+mn-ea"/>
                  <a:cs typeface="+mn-cs"/>
                  <a:sym typeface="Gill Sans"/>
                </a:defRPr>
              </a:pPr>
              <a:r>
                <a:rPr sz="900">
                  <a:latin typeface="News706 BT"/>
                  <a:ea typeface="News706 BT"/>
                  <a:cs typeface="News706 BT"/>
                  <a:sym typeface="News706 BT"/>
                </a:rPr>
                <a:t>The test set error gives a </a:t>
              </a:r>
              <a:r>
                <a:rPr sz="900" i="1">
                  <a:latin typeface="News706 BT"/>
                  <a:ea typeface="News706 BT"/>
                  <a:cs typeface="News706 BT"/>
                  <a:sym typeface="News706 BT"/>
                </a:rPr>
                <a:t>high-variance estimate </a:t>
              </a:r>
              <a:r>
                <a:rPr sz="900">
                  <a:latin typeface="News706 BT"/>
                  <a:ea typeface="News706 BT"/>
                  <a:cs typeface="News706 BT"/>
                  <a:sym typeface="News706 BT"/>
                </a:rPr>
                <a:t>of OOS accuracy.</a:t>
              </a:r>
            </a:p>
          </p:txBody>
        </p:sp>
      </p:gr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omething is still missing!…"/>
          <p:cNvSpPr txBox="1"/>
          <p:nvPr/>
        </p:nvSpPr>
        <p:spPr>
          <a:xfrm>
            <a:off x="625195" y="1057512"/>
            <a:ext cx="6800414" cy="355092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3000" b="0">
                <a:uFillTx/>
              </a:defRPr>
            </a:pPr>
            <a:r>
              <a:rPr i="1"/>
              <a:t>Something is still missing!</a:t>
            </a:r>
          </a:p>
          <a:p>
            <a:pPr algn="l" defTabSz="914400">
              <a:lnSpc>
                <a:spcPct val="120000"/>
              </a:lnSpc>
              <a:defRPr sz="2400" b="0">
                <a:uFillTx/>
              </a:defRPr>
            </a:pPr>
            <a:endParaRPr i="1"/>
          </a:p>
          <a:p>
            <a:pPr algn="l" defTabSz="914400">
              <a:lnSpc>
                <a:spcPct val="120000"/>
              </a:lnSpc>
              <a:defRPr sz="2000" b="0">
                <a:uFillTx/>
              </a:defRPr>
            </a:pPr>
            <a:r>
              <a:rPr i="1"/>
              <a:t>Thought experiment:</a:t>
            </a:r>
          </a:p>
          <a:p>
            <a:pPr algn="l" defTabSz="914400">
              <a:lnSpc>
                <a:spcPct val="120000"/>
              </a:lnSpc>
              <a:defRPr sz="2000" b="0">
                <a:uFillTx/>
              </a:defRPr>
            </a:pPr>
            <a:r>
              <a:rPr i="1"/>
              <a:t>Different train/test splits will give us different test set errors.</a:t>
            </a:r>
          </a:p>
          <a:p>
            <a:pPr algn="l" defTabSz="914400">
              <a:lnSpc>
                <a:spcPct val="120000"/>
              </a:lnSpc>
              <a:defRPr sz="2000" b="0">
                <a:uFillTx/>
              </a:defRPr>
            </a:pPr>
            <a:r>
              <a:rPr i="1"/>
              <a:t>Q: What if we did a bunch of these and took the average?</a:t>
            </a:r>
          </a:p>
          <a:p>
            <a:pPr algn="l" defTabSz="914400">
              <a:lnSpc>
                <a:spcPct val="120000"/>
              </a:lnSpc>
              <a:defRPr sz="2000" b="0">
                <a:uFillTx/>
              </a:defRPr>
            </a:pPr>
            <a:r>
              <a:rPr i="1"/>
              <a:t>A: Now you’re talking!</a:t>
            </a:r>
          </a:p>
          <a:p>
            <a:pPr algn="l" defTabSz="914400">
              <a:lnSpc>
                <a:spcPct val="120000"/>
              </a:lnSpc>
              <a:defRPr sz="3000" b="0">
                <a:solidFill>
                  <a:srgbClr val="942192"/>
                </a:solidFill>
                <a:uFillTx/>
              </a:defRPr>
            </a:pPr>
            <a:endParaRPr i="1"/>
          </a:p>
          <a:p>
            <a:pPr algn="l" defTabSz="914400">
              <a:lnSpc>
                <a:spcPct val="120000"/>
              </a:lnSpc>
              <a:defRPr sz="3000" b="0">
                <a:solidFill>
                  <a:srgbClr val="942192"/>
                </a:solidFill>
                <a:uFillTx/>
              </a:defRPr>
            </a:pPr>
            <a:r>
              <a:rPr i="1"/>
              <a:t>Cross-validation!</a:t>
            </a:r>
          </a:p>
        </p:txBody>
      </p:sp>
      <p:sp>
        <p:nvSpPr>
          <p:cNvPr id="399"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400"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35</a:t>
            </a:fld>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74"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75" name="CROSS VALIDATION"/>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CROSS VALIDATION</a:t>
            </a:r>
          </a:p>
        </p:txBody>
      </p:sp>
      <p:sp>
        <p:nvSpPr>
          <p:cNvPr id="376"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Q: How can we make a model that generalizes well?…"/>
          <p:cNvSpPr txBox="1"/>
          <p:nvPr/>
        </p:nvSpPr>
        <p:spPr>
          <a:xfrm>
            <a:off x="263524" y="1028699"/>
            <a:ext cx="6047487" cy="415498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dirty="0"/>
              <a:t>Q: How can we make a model that generalizes well?</a:t>
            </a:r>
          </a:p>
          <a:p>
            <a:pPr algn="l" defTabSz="914400">
              <a:lnSpc>
                <a:spcPct val="120000"/>
              </a:lnSpc>
              <a:defRPr sz="2000" b="0">
                <a:uFillTx/>
              </a:defRPr>
            </a:pPr>
            <a:r>
              <a:rPr i="1" dirty="0"/>
              <a:t> 1)  split dataset</a:t>
            </a:r>
          </a:p>
          <a:p>
            <a:pPr algn="l" defTabSz="914400">
              <a:lnSpc>
                <a:spcPct val="120000"/>
              </a:lnSpc>
              <a:defRPr sz="2000" b="0">
                <a:uFillTx/>
              </a:defRPr>
            </a:pPr>
            <a:r>
              <a:rPr i="1" dirty="0"/>
              <a:t> 2)  train model</a:t>
            </a:r>
          </a:p>
          <a:p>
            <a:pPr algn="l" defTabSz="914400">
              <a:lnSpc>
                <a:spcPct val="120000"/>
              </a:lnSpc>
              <a:defRPr sz="2000" b="0">
                <a:uFillTx/>
              </a:defRPr>
            </a:pPr>
            <a:r>
              <a:rPr i="1" dirty="0"/>
              <a:t> 3)  test model</a:t>
            </a:r>
          </a:p>
          <a:p>
            <a:pPr algn="l" defTabSz="914400">
              <a:lnSpc>
                <a:spcPct val="120000"/>
              </a:lnSpc>
              <a:defRPr sz="2000" b="0">
                <a:uFillTx/>
              </a:defRPr>
            </a:pPr>
            <a:r>
              <a:rPr i="1" dirty="0"/>
              <a:t> 4)  parameter tuning</a:t>
            </a:r>
          </a:p>
          <a:p>
            <a:pPr algn="l" defTabSz="914400">
              <a:lnSpc>
                <a:spcPct val="120000"/>
              </a:lnSpc>
              <a:defRPr sz="2000" b="0">
                <a:uFillTx/>
              </a:defRPr>
            </a:pPr>
            <a:r>
              <a:rPr i="1" dirty="0"/>
              <a:t> 5)  choose best model</a:t>
            </a:r>
          </a:p>
          <a:p>
            <a:pPr algn="l" defTabSz="914400">
              <a:lnSpc>
                <a:spcPct val="120000"/>
              </a:lnSpc>
              <a:defRPr sz="2000" b="0">
                <a:uFillTx/>
              </a:defRPr>
            </a:pPr>
            <a:r>
              <a:rPr i="1" dirty="0"/>
              <a:t> 6)  train on </a:t>
            </a:r>
            <a:r>
              <a:rPr b="1" i="1" u="sng" dirty="0"/>
              <a:t>all</a:t>
            </a:r>
            <a:r>
              <a:rPr i="1" dirty="0"/>
              <a:t> data</a:t>
            </a:r>
          </a:p>
          <a:p>
            <a:pPr algn="l" defTabSz="914400">
              <a:lnSpc>
                <a:spcPct val="120000"/>
              </a:lnSpc>
              <a:defRPr sz="2000" b="0">
                <a:uFillTx/>
              </a:defRPr>
            </a:pPr>
            <a:r>
              <a:rPr i="1" dirty="0"/>
              <a:t> 7) </a:t>
            </a:r>
            <a:r>
              <a:rPr lang="en-US" i="1" u="sng" dirty="0" smtClean="0"/>
              <a:t>test </a:t>
            </a:r>
            <a:r>
              <a:rPr i="1" dirty="0" smtClean="0"/>
              <a:t>predictions</a:t>
            </a:r>
            <a:endParaRPr i="1" dirty="0"/>
          </a:p>
          <a:p>
            <a:pPr algn="l" defTabSz="914400">
              <a:lnSpc>
                <a:spcPct val="120000"/>
              </a:lnSpc>
              <a:defRPr sz="2000" b="0">
                <a:uFillTx/>
              </a:defRPr>
            </a:pPr>
            <a:r>
              <a:rPr i="1" dirty="0"/>
              <a:t>      </a:t>
            </a:r>
            <a:r>
              <a:rPr i="1" dirty="0" smtClean="0"/>
              <a:t>on </a:t>
            </a:r>
            <a:r>
              <a:rPr lang="en-GB" i="1" dirty="0" smtClean="0"/>
              <a:t>OOS</a:t>
            </a:r>
            <a:r>
              <a:rPr i="1" dirty="0" smtClean="0"/>
              <a:t> data</a:t>
            </a:r>
            <a:endParaRPr lang="en-GB" i="1" dirty="0" smtClean="0"/>
          </a:p>
          <a:p>
            <a:pPr algn="l" defTabSz="914400">
              <a:lnSpc>
                <a:spcPct val="120000"/>
              </a:lnSpc>
              <a:defRPr sz="2000" b="0">
                <a:uFillTx/>
              </a:defRPr>
            </a:pPr>
            <a:r>
              <a:rPr lang="en-GB" i="1" dirty="0" smtClean="0"/>
              <a:t> 8) Apply model: create</a:t>
            </a:r>
            <a:r>
              <a:rPr lang="en-GB" i="1" dirty="0"/>
              <a:t/>
            </a:r>
            <a:br>
              <a:rPr lang="en-GB" i="1" dirty="0"/>
            </a:br>
            <a:r>
              <a:rPr lang="en-GB" i="1" dirty="0" smtClean="0"/>
              <a:t>     labels for new data</a:t>
            </a:r>
          </a:p>
        </p:txBody>
      </p:sp>
      <p:pic>
        <p:nvPicPr>
          <p:cNvPr id="309" name="image10.png" descr="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310" name="model"/>
          <p:cNvSpPr txBox="1"/>
          <p:nvPr/>
        </p:nvSpPr>
        <p:spPr>
          <a:xfrm>
            <a:off x="6359524" y="2977606"/>
            <a:ext cx="91440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dirty="0">
                <a:latin typeface="+mj-lt"/>
                <a:ea typeface="+mj-ea"/>
                <a:cs typeface="+mj-cs"/>
                <a:sym typeface="Helvetica"/>
              </a:rPr>
              <a:t>model</a:t>
            </a:r>
          </a:p>
        </p:txBody>
      </p:sp>
      <p:sp>
        <p:nvSpPr>
          <p:cNvPr id="311" name="dataset"/>
          <p:cNvSpPr txBox="1"/>
          <p:nvPr/>
        </p:nvSpPr>
        <p:spPr>
          <a:xfrm>
            <a:off x="3246949" y="4762500"/>
            <a:ext cx="1711364"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lang="en-GB" dirty="0"/>
              <a:t>In-sample dataset</a:t>
            </a:r>
            <a:endParaRPr lang="en-GB" dirty="0"/>
          </a:p>
        </p:txBody>
      </p:sp>
      <p:sp>
        <p:nvSpPr>
          <p:cNvPr id="312" name="Line"/>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313" name="Line"/>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314" name="image12.png" descr="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315" name="test set"/>
          <p:cNvSpPr txBox="1"/>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316" name="training set"/>
          <p:cNvSpPr txBox="1"/>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dirty="0">
                <a:latin typeface="+mj-lt"/>
                <a:ea typeface="+mj-ea"/>
                <a:cs typeface="+mj-cs"/>
                <a:sym typeface="Helvetica"/>
              </a:rPr>
              <a:t>training set</a:t>
            </a:r>
          </a:p>
        </p:txBody>
      </p:sp>
      <p:sp>
        <p:nvSpPr>
          <p:cNvPr id="317" name="Line"/>
          <p:cNvSpPr/>
          <p:nvPr/>
        </p:nvSpPr>
        <p:spPr>
          <a:xfrm>
            <a:off x="7546279" y="3189732"/>
            <a:ext cx="381000" cy="1"/>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319" name="new data"/>
          <p:cNvSpPr txBox="1"/>
          <p:nvPr/>
        </p:nvSpPr>
        <p:spPr>
          <a:xfrm>
            <a:off x="8541954" y="4480114"/>
            <a:ext cx="92395"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endParaRPr i="1" dirty="0">
              <a:latin typeface="+mj-lt"/>
              <a:ea typeface="+mj-ea"/>
              <a:cs typeface="+mj-cs"/>
              <a:sym typeface="Helvetica"/>
            </a:endParaRPr>
          </a:p>
        </p:txBody>
      </p:sp>
      <p:sp>
        <p:nvSpPr>
          <p:cNvPr id="320"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21"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37</a:t>
            </a:fld>
            <a:endParaRPr/>
          </a:p>
        </p:txBody>
      </p:sp>
      <p:pic>
        <p:nvPicPr>
          <p:cNvPr id="16" name="image13.png" descr="image13.png"/>
          <p:cNvPicPr>
            <a:picLocks noChangeAspect="1"/>
          </p:cNvPicPr>
          <p:nvPr/>
        </p:nvPicPr>
        <p:blipFill>
          <a:blip r:embed="rId4">
            <a:extLst/>
          </a:blip>
          <a:stretch>
            <a:fillRect/>
          </a:stretch>
        </p:blipFill>
        <p:spPr>
          <a:xfrm>
            <a:off x="6236756" y="4062970"/>
            <a:ext cx="1544787" cy="1063475"/>
          </a:xfrm>
          <a:prstGeom prst="rect">
            <a:avLst/>
          </a:prstGeom>
          <a:ln w="12700">
            <a:miter lim="400000"/>
          </a:ln>
        </p:spPr>
      </p:pic>
      <p:sp>
        <p:nvSpPr>
          <p:cNvPr id="17" name="new data"/>
          <p:cNvSpPr txBox="1"/>
          <p:nvPr/>
        </p:nvSpPr>
        <p:spPr>
          <a:xfrm>
            <a:off x="6370779" y="4139631"/>
            <a:ext cx="1284145" cy="92333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defTabSz="914400">
              <a:defRPr sz="1800" b="0" i="1">
                <a:uFillTx/>
              </a:defRPr>
            </a:lvl1pPr>
          </a:lstStyle>
          <a:p>
            <a:pPr>
              <a:defRPr i="0">
                <a:latin typeface="+mn-lt"/>
                <a:ea typeface="+mn-ea"/>
                <a:cs typeface="+mn-cs"/>
                <a:sym typeface="Gill Sans"/>
              </a:defRPr>
            </a:pPr>
            <a:r>
              <a:rPr lang="en-GB" i="1" dirty="0" smtClean="0">
                <a:latin typeface="+mj-lt"/>
                <a:ea typeface="+mj-ea"/>
                <a:cs typeface="+mj-cs"/>
                <a:sym typeface="Helvetica"/>
              </a:rPr>
              <a:t>Out of </a:t>
            </a:r>
            <a:br>
              <a:rPr lang="en-GB" i="1" dirty="0" smtClean="0">
                <a:latin typeface="+mj-lt"/>
                <a:ea typeface="+mj-ea"/>
                <a:cs typeface="+mj-cs"/>
                <a:sym typeface="Helvetica"/>
              </a:rPr>
            </a:br>
            <a:r>
              <a:rPr lang="en-GB" i="1" dirty="0" smtClean="0">
                <a:latin typeface="+mj-lt"/>
                <a:ea typeface="+mj-ea"/>
                <a:cs typeface="+mj-cs"/>
                <a:sym typeface="Helvetica"/>
              </a:rPr>
              <a:t>Sample</a:t>
            </a:r>
          </a:p>
          <a:p>
            <a:pPr>
              <a:defRPr i="0">
                <a:latin typeface="+mn-lt"/>
                <a:ea typeface="+mn-ea"/>
                <a:cs typeface="+mn-cs"/>
                <a:sym typeface="Gill Sans"/>
              </a:defRPr>
            </a:pPr>
            <a:r>
              <a:rPr lang="en-GB" dirty="0" smtClean="0"/>
              <a:t>(OOS)</a:t>
            </a:r>
            <a:endParaRPr i="1" dirty="0">
              <a:latin typeface="+mj-lt"/>
              <a:ea typeface="+mj-ea"/>
              <a:cs typeface="+mj-cs"/>
              <a:sym typeface="Helvetica"/>
            </a:endParaRPr>
          </a:p>
        </p:txBody>
      </p:sp>
      <p:sp>
        <p:nvSpPr>
          <p:cNvPr id="2" name="Rectangle 1"/>
          <p:cNvSpPr/>
          <p:nvPr/>
        </p:nvSpPr>
        <p:spPr>
          <a:xfrm>
            <a:off x="8066314" y="2861505"/>
            <a:ext cx="1186543" cy="656590"/>
          </a:xfrm>
          <a:prstGeom prst="rect">
            <a:avLst/>
          </a:prstGeom>
          <a:solidFill>
            <a:srgbClr val="FF00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i="0">
                <a:latin typeface="+mn-lt"/>
                <a:ea typeface="+mn-ea"/>
                <a:cs typeface="+mn-cs"/>
                <a:sym typeface="Gill Sans"/>
              </a:defRPr>
            </a:pPr>
            <a:r>
              <a:rPr lang="en-US" sz="1800" b="0" i="1" dirty="0" smtClean="0">
                <a:latin typeface="+mj-ea"/>
              </a:rPr>
              <a:t>new </a:t>
            </a:r>
            <a:endParaRPr lang="en-US" sz="1800" b="0" i="1" dirty="0">
              <a:latin typeface="+mj-ea"/>
            </a:endParaRPr>
          </a:p>
          <a:p>
            <a:pPr>
              <a:defRPr i="0">
                <a:latin typeface="+mn-lt"/>
                <a:ea typeface="+mn-ea"/>
                <a:cs typeface="+mn-cs"/>
                <a:sym typeface="Gill Sans"/>
              </a:defRPr>
            </a:pPr>
            <a:r>
              <a:rPr lang="en-US" sz="1800" b="0" i="1" dirty="0" smtClean="0">
                <a:latin typeface="+mj-ea"/>
              </a:rPr>
              <a:t>data</a:t>
            </a:r>
            <a:endParaRPr lang="en-US" sz="1800" b="0" i="1" dirty="0">
              <a:latin typeface="+mj-ea"/>
            </a:endParaRPr>
          </a:p>
        </p:txBody>
      </p:sp>
      <p:sp>
        <p:nvSpPr>
          <p:cNvPr id="18" name="Line"/>
          <p:cNvSpPr/>
          <p:nvPr/>
        </p:nvSpPr>
        <p:spPr>
          <a:xfrm>
            <a:off x="6813806" y="3719344"/>
            <a:ext cx="11868" cy="335031"/>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19" name="Rectangle 18"/>
          <p:cNvSpPr/>
          <p:nvPr/>
        </p:nvSpPr>
        <p:spPr>
          <a:xfrm>
            <a:off x="7781543" y="4303778"/>
            <a:ext cx="1395114" cy="595035"/>
          </a:xfrm>
          <a:prstGeom prst="rect">
            <a:avLst/>
          </a:prstGeom>
          <a:solidFill>
            <a:srgbClr val="FFFF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Not used to</a:t>
            </a:r>
            <a:r>
              <a:rPr kumimoji="0" lang="en-US" sz="16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train model</a:t>
            </a:r>
            <a:endParaRPr kumimoji="0" lang="en-US" sz="16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20" name="Rectangle 19"/>
          <p:cNvSpPr/>
          <p:nvPr/>
        </p:nvSpPr>
        <p:spPr>
          <a:xfrm>
            <a:off x="7857743" y="2459466"/>
            <a:ext cx="1395114" cy="348813"/>
          </a:xfrm>
          <a:prstGeom prst="rect">
            <a:avLst/>
          </a:prstGeom>
          <a:solidFill>
            <a:srgbClr val="FFFF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Not labelled!</a:t>
            </a:r>
            <a:endParaRPr kumimoji="0" lang="en-US" sz="16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32589513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Q: How can we make a model that generalizes well?…"/>
          <p:cNvSpPr txBox="1"/>
          <p:nvPr/>
        </p:nvSpPr>
        <p:spPr>
          <a:xfrm>
            <a:off x="263524" y="1028699"/>
            <a:ext cx="6047487" cy="415498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dirty="0"/>
              <a:t>Q: How can we make a model that generalizes well?</a:t>
            </a:r>
          </a:p>
          <a:p>
            <a:pPr algn="l" defTabSz="914400">
              <a:lnSpc>
                <a:spcPct val="120000"/>
              </a:lnSpc>
              <a:defRPr sz="2000" b="0">
                <a:uFillTx/>
              </a:defRPr>
            </a:pPr>
            <a:r>
              <a:rPr i="1" dirty="0"/>
              <a:t> 1)  split dataset</a:t>
            </a:r>
          </a:p>
          <a:p>
            <a:pPr algn="l" defTabSz="914400">
              <a:lnSpc>
                <a:spcPct val="120000"/>
              </a:lnSpc>
              <a:defRPr sz="2000" b="0">
                <a:uFillTx/>
              </a:defRPr>
            </a:pPr>
            <a:r>
              <a:rPr i="1" dirty="0"/>
              <a:t> 2)  train model</a:t>
            </a:r>
          </a:p>
          <a:p>
            <a:pPr algn="l" defTabSz="914400">
              <a:lnSpc>
                <a:spcPct val="120000"/>
              </a:lnSpc>
              <a:defRPr sz="2000" b="0">
                <a:uFillTx/>
              </a:defRPr>
            </a:pPr>
            <a:r>
              <a:rPr i="1" dirty="0"/>
              <a:t> 3)  test model</a:t>
            </a:r>
          </a:p>
          <a:p>
            <a:pPr algn="l" defTabSz="914400">
              <a:lnSpc>
                <a:spcPct val="120000"/>
              </a:lnSpc>
              <a:defRPr sz="2000" b="0">
                <a:uFillTx/>
              </a:defRPr>
            </a:pPr>
            <a:r>
              <a:rPr i="1" dirty="0"/>
              <a:t> 4)  parameter tuning</a:t>
            </a:r>
          </a:p>
          <a:p>
            <a:pPr algn="l" defTabSz="914400">
              <a:lnSpc>
                <a:spcPct val="120000"/>
              </a:lnSpc>
              <a:defRPr sz="2000" b="0">
                <a:uFillTx/>
              </a:defRPr>
            </a:pPr>
            <a:r>
              <a:rPr i="1" dirty="0"/>
              <a:t> 5)  choose best model</a:t>
            </a:r>
          </a:p>
          <a:p>
            <a:pPr algn="l" defTabSz="914400">
              <a:lnSpc>
                <a:spcPct val="120000"/>
              </a:lnSpc>
              <a:defRPr sz="2000" b="0">
                <a:uFillTx/>
              </a:defRPr>
            </a:pPr>
            <a:r>
              <a:rPr i="1" dirty="0"/>
              <a:t> 6)  train on </a:t>
            </a:r>
            <a:r>
              <a:rPr b="1" i="1" u="sng" dirty="0"/>
              <a:t>all</a:t>
            </a:r>
            <a:r>
              <a:rPr i="1" dirty="0"/>
              <a:t> data</a:t>
            </a:r>
          </a:p>
          <a:p>
            <a:pPr algn="l" defTabSz="914400">
              <a:lnSpc>
                <a:spcPct val="120000"/>
              </a:lnSpc>
              <a:defRPr sz="2000" b="0">
                <a:uFillTx/>
              </a:defRPr>
            </a:pPr>
            <a:r>
              <a:rPr i="1" dirty="0"/>
              <a:t> 7) </a:t>
            </a:r>
            <a:r>
              <a:rPr lang="en-US" i="1" u="sng" dirty="0" smtClean="0"/>
              <a:t>test </a:t>
            </a:r>
            <a:r>
              <a:rPr i="1" dirty="0" smtClean="0"/>
              <a:t>predictions</a:t>
            </a:r>
            <a:endParaRPr i="1" dirty="0"/>
          </a:p>
          <a:p>
            <a:pPr algn="l" defTabSz="914400">
              <a:lnSpc>
                <a:spcPct val="120000"/>
              </a:lnSpc>
              <a:defRPr sz="2000" b="0">
                <a:uFillTx/>
              </a:defRPr>
            </a:pPr>
            <a:r>
              <a:rPr i="1" dirty="0"/>
              <a:t>      </a:t>
            </a:r>
            <a:r>
              <a:rPr i="1" dirty="0" smtClean="0"/>
              <a:t>on </a:t>
            </a:r>
            <a:r>
              <a:rPr lang="en-GB" i="1" dirty="0" smtClean="0"/>
              <a:t>OOS</a:t>
            </a:r>
            <a:r>
              <a:rPr i="1" dirty="0" smtClean="0"/>
              <a:t> data</a:t>
            </a:r>
            <a:endParaRPr lang="en-GB" i="1" dirty="0" smtClean="0"/>
          </a:p>
          <a:p>
            <a:pPr algn="l" defTabSz="914400">
              <a:lnSpc>
                <a:spcPct val="120000"/>
              </a:lnSpc>
              <a:defRPr sz="2000" b="0">
                <a:uFillTx/>
              </a:defRPr>
            </a:pPr>
            <a:r>
              <a:rPr lang="en-GB" i="1" dirty="0" smtClean="0"/>
              <a:t> 8) Apply model: create</a:t>
            </a:r>
            <a:r>
              <a:rPr lang="en-GB" i="1" dirty="0"/>
              <a:t/>
            </a:r>
            <a:br>
              <a:rPr lang="en-GB" i="1" dirty="0"/>
            </a:br>
            <a:r>
              <a:rPr lang="en-GB" i="1" dirty="0" smtClean="0"/>
              <a:t>     labels for new data</a:t>
            </a:r>
          </a:p>
        </p:txBody>
      </p:sp>
      <p:pic>
        <p:nvPicPr>
          <p:cNvPr id="309" name="image10.png" descr="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310" name="model"/>
          <p:cNvSpPr txBox="1"/>
          <p:nvPr/>
        </p:nvSpPr>
        <p:spPr>
          <a:xfrm>
            <a:off x="6359524" y="2977606"/>
            <a:ext cx="91440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dirty="0">
                <a:latin typeface="+mj-lt"/>
                <a:ea typeface="+mj-ea"/>
                <a:cs typeface="+mj-cs"/>
                <a:sym typeface="Helvetica"/>
              </a:rPr>
              <a:t>model</a:t>
            </a:r>
          </a:p>
        </p:txBody>
      </p:sp>
      <p:sp>
        <p:nvSpPr>
          <p:cNvPr id="311" name="dataset"/>
          <p:cNvSpPr txBox="1"/>
          <p:nvPr/>
        </p:nvSpPr>
        <p:spPr>
          <a:xfrm>
            <a:off x="3246949" y="4762500"/>
            <a:ext cx="1711364"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lang="en-GB" dirty="0"/>
              <a:t>In-sample dataset</a:t>
            </a:r>
            <a:endParaRPr lang="en-GB" dirty="0"/>
          </a:p>
        </p:txBody>
      </p:sp>
      <p:sp>
        <p:nvSpPr>
          <p:cNvPr id="312" name="Line"/>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313" name="Line"/>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317" name="Line"/>
          <p:cNvSpPr/>
          <p:nvPr/>
        </p:nvSpPr>
        <p:spPr>
          <a:xfrm>
            <a:off x="7546279" y="3189732"/>
            <a:ext cx="381000" cy="1"/>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319" name="new data"/>
          <p:cNvSpPr txBox="1"/>
          <p:nvPr/>
        </p:nvSpPr>
        <p:spPr>
          <a:xfrm>
            <a:off x="8541954" y="4480114"/>
            <a:ext cx="92395"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endParaRPr i="1" dirty="0">
              <a:latin typeface="+mj-lt"/>
              <a:ea typeface="+mj-ea"/>
              <a:cs typeface="+mj-cs"/>
              <a:sym typeface="Helvetica"/>
            </a:endParaRPr>
          </a:p>
        </p:txBody>
      </p:sp>
      <p:sp>
        <p:nvSpPr>
          <p:cNvPr id="320"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21"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38</a:t>
            </a:fld>
            <a:endParaRPr/>
          </a:p>
        </p:txBody>
      </p:sp>
      <p:pic>
        <p:nvPicPr>
          <p:cNvPr id="16" name="image13.png" descr="image13.png"/>
          <p:cNvPicPr>
            <a:picLocks noChangeAspect="1"/>
          </p:cNvPicPr>
          <p:nvPr/>
        </p:nvPicPr>
        <p:blipFill>
          <a:blip r:embed="rId3">
            <a:extLst/>
          </a:blip>
          <a:stretch>
            <a:fillRect/>
          </a:stretch>
        </p:blipFill>
        <p:spPr>
          <a:xfrm>
            <a:off x="6236756" y="4062970"/>
            <a:ext cx="1544787" cy="1063475"/>
          </a:xfrm>
          <a:prstGeom prst="rect">
            <a:avLst/>
          </a:prstGeom>
          <a:ln w="12700">
            <a:miter lim="400000"/>
          </a:ln>
        </p:spPr>
      </p:pic>
      <p:sp>
        <p:nvSpPr>
          <p:cNvPr id="17" name="new data"/>
          <p:cNvSpPr txBox="1"/>
          <p:nvPr/>
        </p:nvSpPr>
        <p:spPr>
          <a:xfrm>
            <a:off x="6370779" y="4139631"/>
            <a:ext cx="1284145" cy="92333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defTabSz="914400">
              <a:defRPr sz="1800" b="0" i="1">
                <a:uFillTx/>
              </a:defRPr>
            </a:lvl1pPr>
          </a:lstStyle>
          <a:p>
            <a:pPr>
              <a:defRPr i="0">
                <a:latin typeface="+mn-lt"/>
                <a:ea typeface="+mn-ea"/>
                <a:cs typeface="+mn-cs"/>
                <a:sym typeface="Gill Sans"/>
              </a:defRPr>
            </a:pPr>
            <a:r>
              <a:rPr lang="en-GB" i="1" dirty="0" smtClean="0">
                <a:latin typeface="+mj-lt"/>
                <a:ea typeface="+mj-ea"/>
                <a:cs typeface="+mj-cs"/>
                <a:sym typeface="Helvetica"/>
              </a:rPr>
              <a:t>Out of </a:t>
            </a:r>
            <a:br>
              <a:rPr lang="en-GB" i="1" dirty="0" smtClean="0">
                <a:latin typeface="+mj-lt"/>
                <a:ea typeface="+mj-ea"/>
                <a:cs typeface="+mj-cs"/>
                <a:sym typeface="Helvetica"/>
              </a:rPr>
            </a:br>
            <a:r>
              <a:rPr lang="en-GB" i="1" dirty="0" smtClean="0">
                <a:latin typeface="+mj-lt"/>
                <a:ea typeface="+mj-ea"/>
                <a:cs typeface="+mj-cs"/>
                <a:sym typeface="Helvetica"/>
              </a:rPr>
              <a:t>Sample</a:t>
            </a:r>
          </a:p>
          <a:p>
            <a:pPr>
              <a:defRPr i="0">
                <a:latin typeface="+mn-lt"/>
                <a:ea typeface="+mn-ea"/>
                <a:cs typeface="+mn-cs"/>
                <a:sym typeface="Gill Sans"/>
              </a:defRPr>
            </a:pPr>
            <a:r>
              <a:rPr lang="en-GB" dirty="0" smtClean="0"/>
              <a:t>(OOS)</a:t>
            </a:r>
            <a:endParaRPr i="1" dirty="0">
              <a:latin typeface="+mj-lt"/>
              <a:ea typeface="+mj-ea"/>
              <a:cs typeface="+mj-cs"/>
              <a:sym typeface="Helvetica"/>
            </a:endParaRPr>
          </a:p>
        </p:txBody>
      </p:sp>
      <p:sp>
        <p:nvSpPr>
          <p:cNvPr id="2" name="Rectangle 1"/>
          <p:cNvSpPr/>
          <p:nvPr/>
        </p:nvSpPr>
        <p:spPr>
          <a:xfrm>
            <a:off x="8066314" y="2861505"/>
            <a:ext cx="1186543" cy="656590"/>
          </a:xfrm>
          <a:prstGeom prst="rect">
            <a:avLst/>
          </a:prstGeom>
          <a:solidFill>
            <a:srgbClr val="FF00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i="0">
                <a:latin typeface="+mn-lt"/>
                <a:ea typeface="+mn-ea"/>
                <a:cs typeface="+mn-cs"/>
                <a:sym typeface="Gill Sans"/>
              </a:defRPr>
            </a:pPr>
            <a:r>
              <a:rPr lang="en-US" sz="1800" b="0" i="1" dirty="0" smtClean="0">
                <a:latin typeface="+mj-ea"/>
              </a:rPr>
              <a:t>new </a:t>
            </a:r>
            <a:endParaRPr lang="en-US" sz="1800" b="0" i="1" dirty="0">
              <a:latin typeface="+mj-ea"/>
            </a:endParaRPr>
          </a:p>
          <a:p>
            <a:pPr>
              <a:defRPr i="0">
                <a:latin typeface="+mn-lt"/>
                <a:ea typeface="+mn-ea"/>
                <a:cs typeface="+mn-cs"/>
                <a:sym typeface="Gill Sans"/>
              </a:defRPr>
            </a:pPr>
            <a:r>
              <a:rPr lang="en-US" sz="1800" b="0" i="1" dirty="0" smtClean="0">
                <a:latin typeface="+mj-ea"/>
              </a:rPr>
              <a:t>data</a:t>
            </a:r>
            <a:endParaRPr lang="en-US" sz="1800" b="0" i="1" dirty="0">
              <a:latin typeface="+mj-ea"/>
            </a:endParaRPr>
          </a:p>
        </p:txBody>
      </p:sp>
      <p:sp>
        <p:nvSpPr>
          <p:cNvPr id="18" name="Line"/>
          <p:cNvSpPr/>
          <p:nvPr/>
        </p:nvSpPr>
        <p:spPr>
          <a:xfrm>
            <a:off x="6813806" y="3719344"/>
            <a:ext cx="11868" cy="335031"/>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19" name="Rectangle 18"/>
          <p:cNvSpPr/>
          <p:nvPr/>
        </p:nvSpPr>
        <p:spPr>
          <a:xfrm>
            <a:off x="7781543" y="4303778"/>
            <a:ext cx="1395114" cy="595035"/>
          </a:xfrm>
          <a:prstGeom prst="rect">
            <a:avLst/>
          </a:prstGeom>
          <a:solidFill>
            <a:srgbClr val="FFFF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Not used to</a:t>
            </a:r>
            <a:r>
              <a:rPr kumimoji="0" lang="en-US" sz="16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train model</a:t>
            </a:r>
            <a:endParaRPr kumimoji="0" lang="en-US" sz="16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20" name="Rectangle 19"/>
          <p:cNvSpPr/>
          <p:nvPr/>
        </p:nvSpPr>
        <p:spPr>
          <a:xfrm>
            <a:off x="5501239" y="1521461"/>
            <a:ext cx="1772685" cy="348813"/>
          </a:xfrm>
          <a:prstGeom prst="rect">
            <a:avLst/>
          </a:prstGeom>
          <a:solidFill>
            <a:srgbClr val="76FAFC"/>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Training sample</a:t>
            </a:r>
            <a:endParaRPr kumimoji="0" lang="en-US" sz="16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21" name="Rectangle 20"/>
          <p:cNvSpPr/>
          <p:nvPr/>
        </p:nvSpPr>
        <p:spPr>
          <a:xfrm>
            <a:off x="5501240" y="1870224"/>
            <a:ext cx="1772684" cy="348813"/>
          </a:xfrm>
          <a:prstGeom prst="rect">
            <a:avLst/>
          </a:prstGeom>
          <a:solidFill>
            <a:srgbClr val="00B05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Test sample</a:t>
            </a:r>
            <a:endParaRPr kumimoji="0" lang="en-US" sz="16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5094" y="1490788"/>
            <a:ext cx="1809266" cy="3135021"/>
          </a:xfrm>
          <a:prstGeom prst="rect">
            <a:avLst/>
          </a:prstGeom>
        </p:spPr>
      </p:pic>
      <p:sp>
        <p:nvSpPr>
          <p:cNvPr id="28" name="Rectangle 27"/>
          <p:cNvSpPr/>
          <p:nvPr/>
        </p:nvSpPr>
        <p:spPr>
          <a:xfrm>
            <a:off x="7857743" y="2459466"/>
            <a:ext cx="1395114" cy="348813"/>
          </a:xfrm>
          <a:prstGeom prst="rect">
            <a:avLst/>
          </a:prstGeom>
          <a:solidFill>
            <a:srgbClr val="FFFF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Not labelled!</a:t>
            </a:r>
            <a:endParaRPr kumimoji="0" lang="en-US" sz="16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1495284879"/>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teps for K-fold cross-validation:…"/>
          <p:cNvSpPr txBox="1"/>
          <p:nvPr/>
        </p:nvSpPr>
        <p:spPr>
          <a:xfrm>
            <a:off x="263524" y="1104899"/>
            <a:ext cx="8909984" cy="280416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3000" b="0">
                <a:uFillTx/>
              </a:defRPr>
            </a:pPr>
            <a:r>
              <a:rPr i="1"/>
              <a:t>Steps for K-fold cross-validation:</a:t>
            </a:r>
          </a:p>
          <a:p>
            <a:pPr algn="l" defTabSz="914400">
              <a:lnSpc>
                <a:spcPct val="120000"/>
              </a:lnSpc>
              <a:defRPr sz="2200" b="0">
                <a:uFillTx/>
              </a:defRPr>
            </a:pPr>
            <a:endParaRPr i="1"/>
          </a:p>
          <a:p>
            <a:pPr marL="352777" indent="-352777" algn="l" defTabSz="914400">
              <a:lnSpc>
                <a:spcPct val="120000"/>
              </a:lnSpc>
              <a:buSzPct val="100000"/>
              <a:buAutoNum type="arabicParenR"/>
              <a:defRPr sz="2000" b="0">
                <a:uFillTx/>
              </a:defRPr>
            </a:pPr>
            <a:r>
              <a:rPr i="1"/>
              <a:t>Randomly split the dataset into K equal partitions. </a:t>
            </a:r>
          </a:p>
          <a:p>
            <a:pPr marL="352777" indent="-352777" algn="l" defTabSz="914400">
              <a:lnSpc>
                <a:spcPct val="120000"/>
              </a:lnSpc>
              <a:buSzPct val="100000"/>
              <a:buAutoNum type="arabicParenR"/>
              <a:defRPr sz="2000" b="0">
                <a:uFillTx/>
              </a:defRPr>
            </a:pPr>
            <a:r>
              <a:rPr i="1"/>
              <a:t>Use partition 1 as test set &amp; union of other partitions as training set.</a:t>
            </a:r>
          </a:p>
          <a:p>
            <a:pPr marL="352777" indent="-352777" algn="l" defTabSz="914400">
              <a:lnSpc>
                <a:spcPct val="120000"/>
              </a:lnSpc>
              <a:buSzPct val="100000"/>
              <a:buAutoNum type="arabicParenR"/>
              <a:defRPr sz="2000" b="0">
                <a:uFillTx/>
              </a:defRPr>
            </a:pPr>
            <a:r>
              <a:rPr i="1"/>
              <a:t>Calculate test set error.</a:t>
            </a:r>
          </a:p>
          <a:p>
            <a:pPr marL="352777" indent="-352777" algn="l" defTabSz="914400">
              <a:lnSpc>
                <a:spcPct val="120000"/>
              </a:lnSpc>
              <a:buSzPct val="100000"/>
              <a:buAutoNum type="arabicParenR"/>
              <a:defRPr sz="2000" b="0">
                <a:uFillTx/>
              </a:defRPr>
            </a:pPr>
            <a:r>
              <a:rPr i="1"/>
              <a:t>Repeat steps 2-3 using a different partition as the test set at each iteration.</a:t>
            </a:r>
          </a:p>
          <a:p>
            <a:pPr algn="l" defTabSz="914400">
              <a:lnSpc>
                <a:spcPct val="120000"/>
              </a:lnSpc>
              <a:defRPr sz="2000" b="0">
                <a:uFillTx/>
              </a:defRPr>
            </a:pPr>
            <a:r>
              <a:rPr i="1"/>
              <a:t>5)  Take the average test set error as the estimate of OOS accuracy.</a:t>
            </a:r>
          </a:p>
        </p:txBody>
      </p:sp>
      <p:sp>
        <p:nvSpPr>
          <p:cNvPr id="403" name="CROSS VALIDATION"/>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CROSS VALIDATION</a:t>
            </a:r>
          </a:p>
        </p:txBody>
      </p:sp>
      <p:sp>
        <p:nvSpPr>
          <p:cNvPr id="404"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39</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&amp; GitHub </a:t>
            </a:r>
            <a:r>
              <a:rPr lang="mr-IN" dirty="0" smtClean="0"/>
              <a:t>–</a:t>
            </a:r>
            <a:r>
              <a:rPr lang="en-US" dirty="0" smtClean="0"/>
              <a:t> 1 Pager Guide!</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6849"/>
          <a:stretch/>
        </p:blipFill>
        <p:spPr>
          <a:xfrm>
            <a:off x="1285568" y="934064"/>
            <a:ext cx="7347155" cy="4486476"/>
          </a:xfrm>
          <a:prstGeom prst="rect">
            <a:avLst/>
          </a:prstGeom>
        </p:spPr>
      </p:pic>
    </p:spTree>
    <p:extLst>
      <p:ext uri="{BB962C8B-B14F-4D97-AF65-F5344CB8AC3E}">
        <p14:creationId xmlns:p14="http://schemas.microsoft.com/office/powerpoint/2010/main" val="1121002566"/>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CROSS VALIDATION"/>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CROSS VALIDATION</a:t>
            </a:r>
          </a:p>
        </p:txBody>
      </p:sp>
      <p:sp>
        <p:nvSpPr>
          <p:cNvPr id="407"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40</a:t>
            </a:fld>
            <a:endParaRPr/>
          </a:p>
        </p:txBody>
      </p:sp>
      <p:pic>
        <p:nvPicPr>
          <p:cNvPr id="408" name="Image" descr="Image"/>
          <p:cNvPicPr>
            <a:picLocks noChangeAspect="1"/>
          </p:cNvPicPr>
          <p:nvPr/>
        </p:nvPicPr>
        <p:blipFill>
          <a:blip r:embed="rId2">
            <a:extLst/>
          </a:blip>
          <a:stretch>
            <a:fillRect/>
          </a:stretch>
        </p:blipFill>
        <p:spPr>
          <a:xfrm>
            <a:off x="468153" y="1828733"/>
            <a:ext cx="7874121" cy="2425511"/>
          </a:xfrm>
          <a:prstGeom prst="rect">
            <a:avLst/>
          </a:prstGeom>
          <a:ln w="25400"/>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Source: http://nbviewer.ipython.org/github/fonnesbeck/Bios366/blob/master/notebooks/Section6_3-Model-Selection-and-Validation.ipynb"/>
          <p:cNvSpPr txBox="1"/>
          <p:nvPr/>
        </p:nvSpPr>
        <p:spPr>
          <a:xfrm>
            <a:off x="535938" y="4891325"/>
            <a:ext cx="6966586"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sz="800" b="0">
                <a:uFillTx/>
                <a:latin typeface="News706 BT"/>
                <a:ea typeface="News706 BT"/>
                <a:cs typeface="News706 BT"/>
                <a:sym typeface="News706 BT"/>
              </a:defRPr>
            </a:lvl1pPr>
          </a:lstStyle>
          <a:p>
            <a:pPr>
              <a:defRPr>
                <a:latin typeface="+mn-lt"/>
                <a:ea typeface="+mn-ea"/>
                <a:cs typeface="+mn-cs"/>
                <a:sym typeface="Gill Sans"/>
              </a:defRPr>
            </a:pPr>
            <a:r>
              <a:rPr>
                <a:latin typeface="News706 BT"/>
                <a:ea typeface="News706 BT"/>
                <a:cs typeface="News706 BT"/>
                <a:sym typeface="News706 BT"/>
              </a:rPr>
              <a:t>Source: http://nbviewer.ipython.org/github/fonnesbeck/Bios366/blob/master/notebooks/Section6_3-Model-Selection-and-Validation.ipynb</a:t>
            </a:r>
          </a:p>
        </p:txBody>
      </p:sp>
      <p:pic>
        <p:nvPicPr>
          <p:cNvPr id="411" name="image14.png" descr="image14.png"/>
          <p:cNvPicPr>
            <a:picLocks noChangeAspect="1"/>
          </p:cNvPicPr>
          <p:nvPr/>
        </p:nvPicPr>
        <p:blipFill>
          <a:blip r:embed="rId2">
            <a:extLst/>
          </a:blip>
          <a:stretch>
            <a:fillRect/>
          </a:stretch>
        </p:blipFill>
        <p:spPr>
          <a:xfrm>
            <a:off x="496887" y="1200249"/>
            <a:ext cx="8529638" cy="2419251"/>
          </a:xfrm>
          <a:prstGeom prst="rect">
            <a:avLst/>
          </a:prstGeom>
          <a:ln w="12700">
            <a:miter lim="400000"/>
          </a:ln>
        </p:spPr>
      </p:pic>
      <p:sp>
        <p:nvSpPr>
          <p:cNvPr id="412" name="5-fold cross-validation: red = training folds, blue = test fold"/>
          <p:cNvSpPr txBox="1"/>
          <p:nvPr/>
        </p:nvSpPr>
        <p:spPr>
          <a:xfrm>
            <a:off x="720724" y="3752046"/>
            <a:ext cx="7614097"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sz="2000" b="0" i="1">
                <a:uFillTx/>
              </a:defRPr>
            </a:lvl1pPr>
          </a:lstStyle>
          <a:p>
            <a:pPr>
              <a:defRPr i="0"/>
            </a:pPr>
            <a:r>
              <a:rPr i="1"/>
              <a:t>5-fold cross-validation: red = training folds, blue = test fold</a:t>
            </a:r>
          </a:p>
        </p:txBody>
      </p:sp>
      <p:sp>
        <p:nvSpPr>
          <p:cNvPr id="413" name="CROSS VALIDATION"/>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CROSS VALIDATION</a:t>
            </a:r>
          </a:p>
        </p:txBody>
      </p:sp>
      <p:sp>
        <p:nvSpPr>
          <p:cNvPr id="414"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41</a:t>
            </a:fld>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CBECFD"/>
        </a:solidFill>
        <a:effectLst/>
      </p:bgPr>
    </p:bg>
    <p:spTree>
      <p:nvGrpSpPr>
        <p:cNvPr id="1" name=""/>
        <p:cNvGrpSpPr/>
        <p:nvPr/>
      </p:nvGrpSpPr>
      <p:grpSpPr>
        <a:xfrm>
          <a:off x="0" y="0"/>
          <a:ext cx="0" cy="0"/>
          <a:chOff x="0" y="0"/>
          <a:chExt cx="0" cy="0"/>
        </a:xfrm>
      </p:grpSpPr>
      <p:sp>
        <p:nvSpPr>
          <p:cNvPr id="416" name="Features of K-fold cross-validation:…"/>
          <p:cNvSpPr txBox="1"/>
          <p:nvPr/>
        </p:nvSpPr>
        <p:spPr>
          <a:xfrm>
            <a:off x="327024" y="1006455"/>
            <a:ext cx="7943325" cy="4053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a:t>Features of K-fold cross-validation:</a:t>
            </a:r>
          </a:p>
          <a:p>
            <a:pPr algn="l" defTabSz="914400">
              <a:lnSpc>
                <a:spcPct val="120000"/>
              </a:lnSpc>
              <a:defRPr sz="2000" b="0">
                <a:uFillTx/>
              </a:defRPr>
            </a:pPr>
            <a:endParaRPr i="1"/>
          </a:p>
          <a:p>
            <a:pPr marL="186689" indent="-146050" algn="l" defTabSz="914400">
              <a:lnSpc>
                <a:spcPct val="120000"/>
              </a:lnSpc>
              <a:buClr>
                <a:srgbClr val="000000"/>
              </a:buClr>
              <a:buSzPct val="69000"/>
              <a:buFont typeface="Lucida Grande"/>
              <a:buChar char="‣"/>
              <a:defRPr sz="2000" b="0">
                <a:uFillTx/>
              </a:defRPr>
            </a:pPr>
            <a:r>
              <a:rPr i="1"/>
              <a:t>More accurate estimate of OOS prediction error. </a:t>
            </a:r>
          </a:p>
          <a:p>
            <a:pPr algn="l" defTabSz="914400">
              <a:lnSpc>
                <a:spcPct val="120000"/>
              </a:lnSpc>
              <a:defRPr sz="2000" b="0">
                <a:uFillTx/>
              </a:defRPr>
            </a:pPr>
            <a:endParaRPr i="1"/>
          </a:p>
          <a:p>
            <a:pPr marL="186689" indent="-146050" algn="l" defTabSz="914400">
              <a:lnSpc>
                <a:spcPct val="120000"/>
              </a:lnSpc>
              <a:buClr>
                <a:srgbClr val="000000"/>
              </a:buClr>
              <a:buSzPct val="69000"/>
              <a:buFont typeface="Lucida Grande"/>
              <a:buChar char="‣"/>
              <a:defRPr sz="2000" b="0">
                <a:uFillTx/>
              </a:defRPr>
            </a:pPr>
            <a:r>
              <a:rPr i="1"/>
              <a:t>More efficient use of data than single train/test split.</a:t>
            </a:r>
            <a:br>
              <a:rPr i="1"/>
            </a:br>
            <a:r>
              <a:rPr i="1"/>
              <a:t>     - Each record in our dataset is used for both training and testing.</a:t>
            </a:r>
          </a:p>
          <a:p>
            <a:pPr algn="l" defTabSz="914400">
              <a:lnSpc>
                <a:spcPct val="120000"/>
              </a:lnSpc>
              <a:defRPr sz="2000" b="0">
                <a:uFillTx/>
              </a:defRPr>
            </a:pPr>
            <a:endParaRPr i="1"/>
          </a:p>
          <a:p>
            <a:pPr marL="186689" indent="-146050" algn="l" defTabSz="914400">
              <a:lnSpc>
                <a:spcPct val="120000"/>
              </a:lnSpc>
              <a:buClr>
                <a:srgbClr val="000000"/>
              </a:buClr>
              <a:buSzPct val="69000"/>
              <a:buFont typeface="Lucida Grande"/>
              <a:buChar char="‣"/>
              <a:defRPr sz="2000" b="0">
                <a:uFillTx/>
              </a:defRPr>
            </a:pPr>
            <a:r>
              <a:rPr i="1"/>
              <a:t>Presents tradeoff between efficiency an computational expense.</a:t>
            </a:r>
            <a:br>
              <a:rPr i="1"/>
            </a:br>
            <a:r>
              <a:rPr i="1"/>
              <a:t>    - 10-fold CV is 10x more expensive than a single train/test split</a:t>
            </a:r>
          </a:p>
          <a:p>
            <a:pPr algn="l" defTabSz="914400">
              <a:lnSpc>
                <a:spcPct val="120000"/>
              </a:lnSpc>
              <a:defRPr sz="2000" b="0">
                <a:uFillTx/>
              </a:defRPr>
            </a:pPr>
            <a:endParaRPr i="1"/>
          </a:p>
          <a:p>
            <a:pPr marL="186689" indent="-146050" algn="l" defTabSz="914400">
              <a:lnSpc>
                <a:spcPct val="120000"/>
              </a:lnSpc>
              <a:buClr>
                <a:srgbClr val="000000"/>
              </a:buClr>
              <a:buSzPct val="69000"/>
              <a:buFont typeface="Lucida Grande"/>
              <a:buChar char="‣"/>
              <a:defRPr sz="2000" b="0">
                <a:uFillTx/>
              </a:defRPr>
            </a:pPr>
            <a:r>
              <a:rPr i="1"/>
              <a:t>Can be used for parameter tuning and model selection.</a:t>
            </a:r>
          </a:p>
        </p:txBody>
      </p:sp>
      <p:sp>
        <p:nvSpPr>
          <p:cNvPr id="417" name="CROSS VALIDATION"/>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CROSS VALIDATION</a:t>
            </a:r>
          </a:p>
        </p:txBody>
      </p:sp>
      <p:sp>
        <p:nvSpPr>
          <p:cNvPr id="418"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42</a:t>
            </a:fld>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BCC72"/>
        </a:solidFill>
        <a:effectLst/>
      </p:bgPr>
    </p:bg>
    <p:spTree>
      <p:nvGrpSpPr>
        <p:cNvPr id="1" name=""/>
        <p:cNvGrpSpPr/>
        <p:nvPr/>
      </p:nvGrpSpPr>
      <p:grpSpPr>
        <a:xfrm>
          <a:off x="0" y="0"/>
          <a:ext cx="0" cy="0"/>
          <a:chOff x="0" y="0"/>
          <a:chExt cx="0" cy="0"/>
        </a:xfrm>
      </p:grpSpPr>
      <p:sp>
        <p:nvSpPr>
          <p:cNvPr id="342" name="Errors due to Bias…"/>
          <p:cNvSpPr txBox="1"/>
          <p:nvPr/>
        </p:nvSpPr>
        <p:spPr>
          <a:xfrm>
            <a:off x="301752" y="1013328"/>
            <a:ext cx="8851392" cy="4154984"/>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algn="l" defTabSz="914400">
              <a:lnSpc>
                <a:spcPct val="120000"/>
              </a:lnSpc>
              <a:defRPr sz="2000" b="0" i="1">
                <a:uFillTx/>
              </a:defRPr>
            </a:pPr>
            <a:r>
              <a:rPr lang="en-US" dirty="0" smtClean="0"/>
              <a:t>Training many models over many in-sample datasets will give different </a:t>
            </a:r>
            <a:r>
              <a:rPr lang="en-US" dirty="0"/>
              <a:t>errors. </a:t>
            </a:r>
          </a:p>
          <a:p>
            <a:pPr algn="l" defTabSz="914400">
              <a:lnSpc>
                <a:spcPct val="120000"/>
              </a:lnSpc>
              <a:defRPr sz="2000" b="0" i="1">
                <a:uFillTx/>
              </a:defRPr>
            </a:pPr>
            <a:endParaRPr lang="en-US" dirty="0"/>
          </a:p>
          <a:p>
            <a:pPr algn="l" defTabSz="914400">
              <a:lnSpc>
                <a:spcPct val="120000"/>
              </a:lnSpc>
              <a:defRPr sz="2000" i="1">
                <a:solidFill>
                  <a:srgbClr val="0433FF"/>
                </a:solidFill>
                <a:uFillTx/>
              </a:defRPr>
            </a:pPr>
            <a:r>
              <a:rPr lang="en-GB" u="sng" dirty="0" smtClean="0"/>
              <a:t>BIAS</a:t>
            </a:r>
          </a:p>
          <a:p>
            <a:pPr algn="l" defTabSz="914400">
              <a:lnSpc>
                <a:spcPct val="120000"/>
              </a:lnSpc>
              <a:defRPr sz="2000" i="1">
                <a:solidFill>
                  <a:srgbClr val="0433FF"/>
                </a:solidFill>
                <a:uFillTx/>
              </a:defRPr>
            </a:pPr>
            <a:r>
              <a:rPr lang="en-GB" b="0" dirty="0" smtClean="0">
                <a:solidFill>
                  <a:schemeClr val="bg1"/>
                </a:solidFill>
              </a:rPr>
              <a:t>This is how different the “</a:t>
            </a:r>
            <a:r>
              <a:rPr lang="en-GB" b="0" u="sng" dirty="0" smtClean="0">
                <a:solidFill>
                  <a:schemeClr val="bg1"/>
                </a:solidFill>
              </a:rPr>
              <a:t>averaged model”</a:t>
            </a:r>
            <a:r>
              <a:rPr lang="en-GB" b="0" dirty="0" smtClean="0">
                <a:solidFill>
                  <a:schemeClr val="bg1"/>
                </a:solidFill>
              </a:rPr>
              <a:t> prediction is to the actual data</a:t>
            </a:r>
          </a:p>
          <a:p>
            <a:pPr algn="l" defTabSz="914400">
              <a:lnSpc>
                <a:spcPct val="120000"/>
              </a:lnSpc>
              <a:defRPr sz="2000" i="1">
                <a:solidFill>
                  <a:srgbClr val="0433FF"/>
                </a:solidFill>
                <a:uFillTx/>
              </a:defRPr>
            </a:pPr>
            <a:r>
              <a:rPr lang="en-GB" b="0" dirty="0" smtClean="0">
                <a:solidFill>
                  <a:schemeClr val="bg1"/>
                </a:solidFill>
              </a:rPr>
              <a:t>(High Bias = Large overall difference between best prediction and </a:t>
            </a:r>
            <a:r>
              <a:rPr lang="en-GB" b="0" dirty="0">
                <a:solidFill>
                  <a:schemeClr val="bg1"/>
                </a:solidFill>
              </a:rPr>
              <a:t>a</a:t>
            </a:r>
            <a:r>
              <a:rPr lang="en-GB" b="0" dirty="0" smtClean="0">
                <a:solidFill>
                  <a:schemeClr val="bg1"/>
                </a:solidFill>
              </a:rPr>
              <a:t>ctuals)</a:t>
            </a:r>
            <a:endParaRPr lang="en-GB" b="0" dirty="0">
              <a:solidFill>
                <a:schemeClr val="bg1"/>
              </a:solidFill>
            </a:endParaRPr>
          </a:p>
          <a:p>
            <a:pPr algn="l" defTabSz="914400">
              <a:lnSpc>
                <a:spcPct val="120000"/>
              </a:lnSpc>
              <a:defRPr sz="2000" i="1">
                <a:solidFill>
                  <a:srgbClr val="0433FF"/>
                </a:solidFill>
                <a:uFillTx/>
              </a:defRPr>
            </a:pPr>
            <a:endParaRPr u="sng" dirty="0"/>
          </a:p>
          <a:p>
            <a:pPr algn="l" defTabSz="914400">
              <a:lnSpc>
                <a:spcPct val="120000"/>
              </a:lnSpc>
              <a:defRPr sz="2000" i="1">
                <a:solidFill>
                  <a:srgbClr val="0433FF"/>
                </a:solidFill>
                <a:uFillTx/>
              </a:defRPr>
            </a:pPr>
            <a:r>
              <a:rPr lang="en-US" u="sng" dirty="0" smtClean="0"/>
              <a:t>VARIANCE</a:t>
            </a:r>
            <a:endParaRPr lang="en-US" u="sng" dirty="0"/>
          </a:p>
          <a:p>
            <a:pPr algn="l" defTabSz="914400">
              <a:lnSpc>
                <a:spcPct val="120000"/>
              </a:lnSpc>
              <a:defRPr sz="2000" b="0" i="1">
                <a:uFillTx/>
              </a:defRPr>
            </a:pPr>
            <a:r>
              <a:rPr dirty="0" smtClean="0"/>
              <a:t>This </a:t>
            </a:r>
            <a:r>
              <a:rPr dirty="0"/>
              <a:t>is how variable </a:t>
            </a:r>
            <a:r>
              <a:rPr lang="en-GB" dirty="0" smtClean="0"/>
              <a:t>different </a:t>
            </a:r>
            <a:r>
              <a:rPr dirty="0" smtClean="0"/>
              <a:t>model</a:t>
            </a:r>
            <a:r>
              <a:rPr lang="en-GB" dirty="0" smtClean="0"/>
              <a:t> predictions are</a:t>
            </a:r>
            <a:r>
              <a:rPr dirty="0" smtClean="0"/>
              <a:t> </a:t>
            </a:r>
            <a:r>
              <a:rPr u="sng" dirty="0"/>
              <a:t>for a given data point</a:t>
            </a:r>
            <a:r>
              <a:rPr dirty="0"/>
              <a:t>. </a:t>
            </a:r>
            <a:endParaRPr lang="en-GB" dirty="0" smtClean="0"/>
          </a:p>
          <a:p>
            <a:pPr algn="l" defTabSz="914400">
              <a:lnSpc>
                <a:spcPct val="120000"/>
              </a:lnSpc>
              <a:defRPr sz="2000" b="0" i="1">
                <a:uFillTx/>
              </a:defRPr>
            </a:pPr>
            <a:endParaRPr lang="en-GB" dirty="0"/>
          </a:p>
          <a:p>
            <a:pPr algn="l" defTabSz="914400">
              <a:lnSpc>
                <a:spcPct val="120000"/>
              </a:lnSpc>
              <a:defRPr sz="2000" i="1">
                <a:solidFill>
                  <a:srgbClr val="0433FF"/>
                </a:solidFill>
                <a:uFillTx/>
              </a:defRPr>
            </a:pPr>
            <a:r>
              <a:rPr lang="en-US" u="sng" dirty="0" smtClean="0"/>
              <a:t>BIAS &amp; VARIANCE</a:t>
            </a:r>
            <a:endParaRPr lang="en-US" u="sng" dirty="0"/>
          </a:p>
          <a:p>
            <a:pPr algn="l" defTabSz="914400">
              <a:lnSpc>
                <a:spcPct val="120000"/>
              </a:lnSpc>
              <a:defRPr sz="2000" b="0" i="1">
                <a:uFillTx/>
              </a:defRPr>
            </a:pPr>
            <a:r>
              <a:rPr lang="en-GB" dirty="0" smtClean="0"/>
              <a:t>Together, these can tell us whether we are </a:t>
            </a:r>
            <a:r>
              <a:rPr lang="en-GB" u="sng" dirty="0" err="1" smtClean="0"/>
              <a:t>underfitting</a:t>
            </a:r>
            <a:r>
              <a:rPr lang="en-GB" dirty="0" smtClean="0"/>
              <a:t> </a:t>
            </a:r>
            <a:r>
              <a:rPr lang="en-GB" dirty="0"/>
              <a:t>or </a:t>
            </a:r>
            <a:r>
              <a:rPr lang="en-GB" u="sng" dirty="0" smtClean="0"/>
              <a:t>overfitting</a:t>
            </a:r>
            <a:endParaRPr lang="en-GB" u="sng" dirty="0"/>
          </a:p>
        </p:txBody>
      </p:sp>
      <p:sp>
        <p:nvSpPr>
          <p:cNvPr id="343" name="BIAS - VARIANCE TRADEOFF"/>
          <p:cNvSpPr txBox="1">
            <a:spLocks noGrp="1"/>
          </p:cNvSpPr>
          <p:nvPr>
            <p:ph type="title"/>
          </p:nvPr>
        </p:nvSpPr>
        <p:spPr>
          <a:xfrm>
            <a:off x="468153" y="505195"/>
            <a:ext cx="7874121" cy="508133"/>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rPr dirty="0"/>
              <a:t>BIAS </a:t>
            </a:r>
            <a:r>
              <a:rPr lang="en-GB" dirty="0" smtClean="0"/>
              <a:t>&amp;</a:t>
            </a:r>
            <a:r>
              <a:rPr dirty="0" smtClean="0"/>
              <a:t> </a:t>
            </a:r>
            <a:r>
              <a:rPr dirty="0"/>
              <a:t>VARIANCE TRADEOFF</a:t>
            </a:r>
          </a:p>
        </p:txBody>
      </p:sp>
      <p:sp>
        <p:nvSpPr>
          <p:cNvPr id="344"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43</a:t>
            </a:fld>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BIAS - VARIANCE TRADEOFF"/>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BIAS - VARIANCE TRADEOFF</a:t>
            </a:r>
          </a:p>
        </p:txBody>
      </p:sp>
      <p:pic>
        <p:nvPicPr>
          <p:cNvPr id="347" name="Image" descr="Image"/>
          <p:cNvPicPr>
            <a:picLocks noChangeAspect="1"/>
          </p:cNvPicPr>
          <p:nvPr/>
        </p:nvPicPr>
        <p:blipFill>
          <a:blip r:embed="rId2">
            <a:extLst/>
          </a:blip>
          <a:stretch>
            <a:fillRect/>
          </a:stretch>
        </p:blipFill>
        <p:spPr>
          <a:xfrm>
            <a:off x="3917965" y="1103540"/>
            <a:ext cx="4553709" cy="4154260"/>
          </a:xfrm>
          <a:prstGeom prst="rect">
            <a:avLst/>
          </a:prstGeom>
          <a:ln w="25400"/>
        </p:spPr>
      </p:pic>
      <p:sp>
        <p:nvSpPr>
          <p:cNvPr id="348"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44</a:t>
            </a:fld>
            <a:endParaRPr/>
          </a:p>
        </p:txBody>
      </p:sp>
      <p:sp>
        <p:nvSpPr>
          <p:cNvPr id="349" name="Text"/>
          <p:cNvSpPr txBox="1"/>
          <p:nvPr/>
        </p:nvSpPr>
        <p:spPr>
          <a:xfrm>
            <a:off x="8601075" y="526256"/>
            <a:ext cx="323752" cy="3429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92500"/>
          </a:bodyPr>
          <a:lstStyle/>
          <a:p>
            <a:pPr algn="l" defTabSz="457200">
              <a:defRPr>
                <a:uFillTx/>
                <a:latin typeface="Trebuchet MS"/>
                <a:ea typeface="Trebuchet MS"/>
                <a:cs typeface="Trebuchet MS"/>
                <a:sym typeface="Trebuchet MS"/>
              </a:defRPr>
            </a:pPr>
            <a:fld id="{86CB4B4D-7CA3-9044-876B-883B54F8677D}" type="slidenum">
              <a:t>44</a:t>
            </a:fld>
            <a:r>
              <a:t>￼</a:t>
            </a:r>
          </a:p>
        </p:txBody>
      </p:sp>
      <p:sp>
        <p:nvSpPr>
          <p:cNvPr id="2" name="Rectangle 1"/>
          <p:cNvSpPr/>
          <p:nvPr/>
        </p:nvSpPr>
        <p:spPr>
          <a:xfrm>
            <a:off x="209352" y="1364797"/>
            <a:ext cx="3579213" cy="3046988"/>
          </a:xfrm>
          <a:prstGeom prst="rect">
            <a:avLst/>
          </a:prstGeom>
        </p:spPr>
        <p:txBody>
          <a:bodyPr wrap="square">
            <a:spAutoFit/>
          </a:bodyPr>
          <a:lstStyle/>
          <a:p>
            <a:pPr algn="l"/>
            <a:r>
              <a:rPr lang="en-GB" sz="1600" b="0" dirty="0" smtClean="0">
                <a:solidFill>
                  <a:schemeClr val="bg1"/>
                </a:solidFill>
              </a:rPr>
              <a:t>Imagine 25 different models (of the same type) created using 25 different samples of the data</a:t>
            </a:r>
            <a:endParaRPr lang="en-GB" sz="1600" b="0" dirty="0">
              <a:solidFill>
                <a:schemeClr val="bg1"/>
              </a:solidFill>
            </a:endParaRPr>
          </a:p>
          <a:p>
            <a:pPr algn="l"/>
            <a:r>
              <a:rPr lang="en-GB" sz="1600" b="0" dirty="0" err="1">
                <a:solidFill>
                  <a:schemeClr val="accent1"/>
                </a:solidFill>
              </a:rPr>
              <a:t>e</a:t>
            </a:r>
            <a:r>
              <a:rPr lang="en-GB" sz="1600" b="0" dirty="0" err="1" smtClean="0">
                <a:solidFill>
                  <a:schemeClr val="accent1"/>
                </a:solidFill>
              </a:rPr>
              <a:t>.g</a:t>
            </a:r>
            <a:r>
              <a:rPr lang="en-GB" sz="1600" b="0" dirty="0" smtClean="0">
                <a:solidFill>
                  <a:schemeClr val="accent1"/>
                </a:solidFill>
              </a:rPr>
              <a:t>: Predicting the yield of apples from trees (using the same features in each model, but different data samples)</a:t>
            </a:r>
          </a:p>
          <a:p>
            <a:pPr algn="l"/>
            <a:endParaRPr lang="en-GB" sz="1600" b="0" dirty="0">
              <a:solidFill>
                <a:schemeClr val="bg1"/>
              </a:solidFill>
            </a:endParaRPr>
          </a:p>
          <a:p>
            <a:pPr algn="l"/>
            <a:r>
              <a:rPr lang="en-GB" sz="1600" b="0" dirty="0" smtClean="0">
                <a:solidFill>
                  <a:schemeClr val="bg1"/>
                </a:solidFill>
              </a:rPr>
              <a:t>These models are then used to predict 1 value,</a:t>
            </a:r>
          </a:p>
          <a:p>
            <a:pPr algn="l"/>
            <a:r>
              <a:rPr lang="en-GB" sz="1600" b="0" dirty="0" err="1" smtClean="0">
                <a:solidFill>
                  <a:schemeClr val="accent1"/>
                </a:solidFill>
              </a:rPr>
              <a:t>e.g</a:t>
            </a:r>
            <a:r>
              <a:rPr lang="en-GB" sz="1600" b="0" dirty="0" smtClean="0">
                <a:solidFill>
                  <a:schemeClr val="accent1"/>
                </a:solidFill>
              </a:rPr>
              <a:t>: comparing the yield for the same tree (as predicted in the 25 models)</a:t>
            </a:r>
            <a:endParaRPr lang="en-US" sz="1600" dirty="0">
              <a:solidFill>
                <a:schemeClr val="accent1"/>
              </a:solidFill>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1" name="Image" descr="Image"/>
          <p:cNvPicPr>
            <a:picLocks noChangeAspect="1"/>
          </p:cNvPicPr>
          <p:nvPr/>
        </p:nvPicPr>
        <p:blipFill>
          <a:blip r:embed="rId2">
            <a:extLst/>
          </a:blip>
          <a:stretch>
            <a:fillRect/>
          </a:stretch>
        </p:blipFill>
        <p:spPr>
          <a:xfrm>
            <a:off x="1557337" y="1136650"/>
            <a:ext cx="6248401" cy="3924300"/>
          </a:xfrm>
          <a:prstGeom prst="rect">
            <a:avLst/>
          </a:prstGeom>
          <a:ln w="25400"/>
        </p:spPr>
      </p:pic>
      <p:sp>
        <p:nvSpPr>
          <p:cNvPr id="352" name="BIAS - VARIANCE TRADEOFF"/>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BIAS - VARIANCE TRADEOFF</a:t>
            </a:r>
          </a:p>
        </p:txBody>
      </p:sp>
      <p:sp>
        <p:nvSpPr>
          <p:cNvPr id="353"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45</a:t>
            </a:fld>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BIAS - VARIANCE TRADEOFF"/>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BIAS - VARIANCE TRADEOFF</a:t>
            </a:r>
          </a:p>
        </p:txBody>
      </p:sp>
      <p:sp>
        <p:nvSpPr>
          <p:cNvPr id="356"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46</a:t>
            </a:fld>
            <a:endParaRPr/>
          </a:p>
        </p:txBody>
      </p:sp>
      <p:pic>
        <p:nvPicPr>
          <p:cNvPr id="357" name="Image" descr="Image"/>
          <p:cNvPicPr>
            <a:picLocks noChangeAspect="1"/>
          </p:cNvPicPr>
          <p:nvPr/>
        </p:nvPicPr>
        <p:blipFill>
          <a:blip r:embed="rId2">
            <a:extLst/>
          </a:blip>
          <a:stretch>
            <a:fillRect/>
          </a:stretch>
        </p:blipFill>
        <p:spPr>
          <a:xfrm>
            <a:off x="1756607" y="1126156"/>
            <a:ext cx="5849861" cy="4098324"/>
          </a:xfrm>
          <a:prstGeom prst="rect">
            <a:avLst/>
          </a:prstGeom>
          <a:ln w="25400"/>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69"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70" name="LAB - Evaluation Metrics"/>
          <p:cNvSpPr txBox="1">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algn="ctr" defTabSz="914400">
              <a:lnSpc>
                <a:spcPct val="70000"/>
              </a:lnSpc>
              <a:defRPr sz="8300"/>
            </a:lvl1pPr>
          </a:lstStyle>
          <a:p>
            <a:r>
              <a:t>LAB - Evaluation Metrics</a:t>
            </a:r>
          </a:p>
        </p:txBody>
      </p:sp>
      <p:sp>
        <p:nvSpPr>
          <p:cNvPr id="471"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DISCUSSION TIME…"/>
          <p:cNvSpPr txBox="1"/>
          <p:nvPr/>
        </p:nvSpPr>
        <p:spPr>
          <a:xfrm>
            <a:off x="347662" y="11160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marL="27728" marR="27728" algn="l">
              <a:lnSpc>
                <a:spcPts val="7600"/>
              </a:lnSpc>
              <a:defRPr sz="7800">
                <a:solidFill>
                  <a:srgbClr val="FFFFFF"/>
                </a:solidFill>
                <a:uFill>
                  <a:solidFill>
                    <a:srgbClr val="FFFFFF"/>
                  </a:solidFill>
                </a:uFill>
              </a:defRPr>
            </a:pPr>
            <a:r>
              <a:t>DISCUSSION TIME</a:t>
            </a:r>
          </a:p>
          <a:p>
            <a:pPr marL="27728" marR="27728" algn="l">
              <a:lnSpc>
                <a:spcPct val="120000"/>
              </a:lnSpc>
              <a:defRPr sz="1800">
                <a:solidFill>
                  <a:srgbClr val="FFFFFF"/>
                </a:solidFill>
                <a:uFill>
                  <a:solidFill>
                    <a:srgbClr val="FFFFFF"/>
                  </a:solidFill>
                </a:uFill>
              </a:defRPr>
            </a:pPr>
            <a:endParaRPr/>
          </a:p>
          <a:p>
            <a:pPr marL="27728" marR="27728" algn="l">
              <a:lnSpc>
                <a:spcPct val="120000"/>
              </a:lnSpc>
              <a:defRPr sz="1800">
                <a:solidFill>
                  <a:srgbClr val="FFFFFF"/>
                </a:solidFill>
                <a:uFill>
                  <a:solidFill>
                    <a:srgbClr val="FFFFFF"/>
                  </a:solidFill>
                </a:uFill>
              </a:defRPr>
            </a:pPr>
            <a:endParaRPr sz="1900"/>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Questions from previous lesson?</a:t>
            </a:r>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What are we trying to do when we use Logistic Regression?</a:t>
            </a:r>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How would you evaluate a regression problem?</a:t>
            </a:r>
          </a:p>
        </p:txBody>
      </p:sp>
      <p:sp>
        <p:nvSpPr>
          <p:cNvPr id="474"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75"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76" name="DATA SCIENCE PART TIME COURSE"/>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PART TIME COURSE</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79"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80" name="QUESTIONS…"/>
          <p:cNvSpPr txBox="1"/>
          <p:nvPr/>
        </p:nvSpPr>
        <p:spPr>
          <a:xfrm>
            <a:off x="347662" y="11160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marL="27728" marR="27728" algn="l">
              <a:lnSpc>
                <a:spcPts val="7600"/>
              </a:lnSpc>
              <a:defRPr sz="7700">
                <a:solidFill>
                  <a:srgbClr val="FFFFFF"/>
                </a:solidFill>
                <a:uFill>
                  <a:solidFill>
                    <a:srgbClr val="FFFFFF"/>
                  </a:solidFill>
                </a:uFill>
              </a:defRPr>
            </a:pPr>
            <a:r>
              <a:t>QUESTIONS</a:t>
            </a:r>
          </a:p>
          <a:p>
            <a:pPr marL="27728" marR="27728" algn="l">
              <a:lnSpc>
                <a:spcPct val="120000"/>
              </a:lnSpc>
              <a:defRPr sz="1800">
                <a:solidFill>
                  <a:srgbClr val="FFFFFF"/>
                </a:solidFill>
                <a:uFill>
                  <a:solidFill>
                    <a:srgbClr val="FFFFFF"/>
                  </a:solidFill>
                </a:uFill>
              </a:defRPr>
            </a:pPr>
            <a:endParaRPr/>
          </a:p>
          <a:p>
            <a:pPr marL="27728" marR="27728" algn="l">
              <a:lnSpc>
                <a:spcPct val="120000"/>
              </a:lnSpc>
              <a:defRPr sz="1800">
                <a:solidFill>
                  <a:srgbClr val="FFFFFF"/>
                </a:solidFill>
                <a:uFill>
                  <a:solidFill>
                    <a:srgbClr val="FFFFFF"/>
                  </a:solidFill>
                </a:uFill>
              </a:defRPr>
            </a:pPr>
            <a:endParaRPr sz="1900"/>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What are we trying to do when we use Logistic Regression?</a:t>
            </a:r>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Why use it instead of Linear Regression for classification?</a:t>
            </a:r>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Evaluating a logistic Regression model</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8"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159" name="AGENDA"/>
          <p:cNvSpPr txBox="1">
            <a:spLocks noGrp="1"/>
          </p:cNvSpPr>
          <p:nvPr>
            <p:ph type="title"/>
          </p:nvPr>
        </p:nvSpPr>
        <p:spPr>
          <a:prstGeom prst="rect">
            <a:avLst/>
          </a:prstGeom>
        </p:spPr>
        <p:txBody>
          <a:bodyPr/>
          <a:lstStyle/>
          <a:p>
            <a:r>
              <a:t>AGENDA</a:t>
            </a:r>
          </a:p>
        </p:txBody>
      </p:sp>
      <p:sp>
        <p:nvSpPr>
          <p:cNvPr id="160" name="Evaluating machine learning models…"/>
          <p:cNvSpPr txBox="1">
            <a:spLocks noGrp="1"/>
          </p:cNvSpPr>
          <p:nvPr>
            <p:ph type="body" idx="1"/>
          </p:nvPr>
        </p:nvSpPr>
        <p:spPr>
          <a:prstGeom prst="rect">
            <a:avLst/>
          </a:prstGeom>
        </p:spPr>
        <p:txBody>
          <a:bodyPr/>
          <a:lstStyle/>
          <a:p>
            <a:pPr marL="352777" indent="-352777">
              <a:buClrTx/>
              <a:buSzPct val="100000"/>
              <a:buFontTx/>
              <a:buAutoNum type="arabicPeriod"/>
            </a:pPr>
            <a:r>
              <a:rPr lang="en-GB" dirty="0" smtClean="0"/>
              <a:t>Recap from last time</a:t>
            </a:r>
          </a:p>
          <a:p>
            <a:pPr marL="352777" indent="-352777">
              <a:buClrTx/>
              <a:buSzPct val="100000"/>
              <a:buFontTx/>
              <a:buAutoNum type="arabicPeriod"/>
            </a:pPr>
            <a:r>
              <a:rPr dirty="0" smtClean="0"/>
              <a:t>Evaluating </a:t>
            </a:r>
            <a:r>
              <a:rPr dirty="0"/>
              <a:t>machine learning models</a:t>
            </a:r>
          </a:p>
          <a:p>
            <a:pPr marL="352777" indent="-352777">
              <a:buClrTx/>
              <a:buSzPct val="100000"/>
              <a:buFontTx/>
              <a:buAutoNum type="arabicPeriod"/>
            </a:pPr>
            <a:r>
              <a:rPr dirty="0"/>
              <a:t>Why is this important?</a:t>
            </a:r>
          </a:p>
          <a:p>
            <a:pPr marL="352777" indent="-352777">
              <a:buClrTx/>
              <a:buSzPct val="100000"/>
              <a:buFontTx/>
              <a:buAutoNum type="arabicPeriod"/>
            </a:pPr>
            <a:r>
              <a:rPr dirty="0"/>
              <a:t>Correctly assessing the accuracy of a model</a:t>
            </a:r>
          </a:p>
          <a:p>
            <a:pPr marL="352777" indent="-352777">
              <a:buClrTx/>
              <a:buSzPct val="100000"/>
              <a:buFontTx/>
              <a:buAutoNum type="arabicPeriod"/>
            </a:pPr>
            <a:r>
              <a:rPr dirty="0">
                <a:solidFill>
                  <a:srgbClr val="00B050"/>
                </a:solidFill>
              </a:rPr>
              <a:t>Lab</a:t>
            </a:r>
          </a:p>
          <a:p>
            <a:pPr marL="352777" indent="-352777">
              <a:buClrTx/>
              <a:buSzPct val="100000"/>
              <a:buFontTx/>
              <a:buAutoNum type="arabicPeriod"/>
            </a:pPr>
            <a:r>
              <a:rPr dirty="0"/>
              <a:t>Review</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83"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84" name="HOMEWORK…"/>
          <p:cNvSpPr txBox="1">
            <a:spLocks noGrp="1"/>
          </p:cNvSpPr>
          <p:nvPr>
            <p:ph type="title" idx="4294967295"/>
          </p:nvPr>
        </p:nvSpPr>
        <p:spPr>
          <a:xfrm>
            <a:off x="347662" y="1116012"/>
            <a:ext cx="6845056" cy="4980070"/>
          </a:xfrm>
          <a:prstGeom prst="rect">
            <a:avLst/>
          </a:prstGeom>
        </p:spPr>
        <p:txBody>
          <a:bodyPr lIns="38100" tIns="38100" rIns="38100" bIns="38100"/>
          <a:lstStyle/>
          <a:p>
            <a:pPr marL="27728" marR="27728">
              <a:lnSpc>
                <a:spcPts val="7600"/>
              </a:lnSpc>
              <a:defRPr sz="8000"/>
            </a:pPr>
            <a:r>
              <a:t>HOMEWORK</a:t>
            </a:r>
          </a:p>
          <a:p>
            <a:pPr marL="199813" marR="27728" indent="-131445">
              <a:lnSpc>
                <a:spcPct val="120000"/>
              </a:lnSpc>
              <a:buSzPct val="69000"/>
              <a:buFont typeface="Lucida Grande"/>
              <a:defRPr sz="1700"/>
            </a:pPr>
            <a:endParaRPr/>
          </a:p>
          <a:p>
            <a:pPr marL="199813" marR="27728" indent="-131445">
              <a:lnSpc>
                <a:spcPct val="120000"/>
              </a:lnSpc>
              <a:buSzPct val="69000"/>
              <a:buFont typeface="Lucida Grande"/>
              <a:defRPr sz="1200"/>
            </a:pPr>
            <a:r>
              <a:t>Pre-reading: An Introduction to Statistical Learning  Chapter 6 - Model selection &amp; regularisation </a:t>
            </a:r>
          </a:p>
          <a:p>
            <a:pPr marL="199813" marR="27728" indent="-131445">
              <a:lnSpc>
                <a:spcPct val="120000"/>
              </a:lnSpc>
              <a:buSzPct val="69000"/>
              <a:buFont typeface="Lucida Grande"/>
              <a:defRPr sz="1200"/>
            </a:pPr>
            <a:r>
              <a:t>Caltech's Learning From Data course  visualising bias and variance (15 mins) </a:t>
            </a:r>
          </a:p>
          <a:p>
            <a:pPr marL="491912" marR="27728" lvl="2" indent="-131444">
              <a:lnSpc>
                <a:spcPct val="120000"/>
              </a:lnSpc>
              <a:buSzPct val="69000"/>
              <a:buFont typeface="Lucida Grande"/>
              <a:defRPr sz="1200"/>
            </a:pPr>
            <a:r>
              <a:rPr u="sng">
                <a:hlinkClick r:id="rId2"/>
              </a:rPr>
              <a:t>http://work.caltech.edu/library/081.html</a:t>
            </a:r>
          </a:p>
          <a:p>
            <a:pPr marL="199812" marR="27728" indent="-131444">
              <a:lnSpc>
                <a:spcPct val="120000"/>
              </a:lnSpc>
              <a:buSzPct val="69000"/>
              <a:buFont typeface="Lucida Grande"/>
              <a:defRPr sz="1200"/>
            </a:pPr>
            <a:r>
              <a:t>Rahul Patwari has a great video on ROC Curves (12 minutes)</a:t>
            </a:r>
          </a:p>
          <a:p>
            <a:pPr marL="491912" marR="27728" lvl="2" indent="-131444">
              <a:lnSpc>
                <a:spcPct val="120000"/>
              </a:lnSpc>
              <a:buSzPct val="69000"/>
              <a:buFont typeface="Lucida Grande"/>
              <a:defRPr sz="1200"/>
            </a:pPr>
            <a:r>
              <a:rPr u="sng">
                <a:hlinkClick r:id="rId3"/>
              </a:rPr>
              <a:t>https://www.youtube.com/watch?v=21Igj5Pr6u4</a:t>
            </a:r>
          </a:p>
          <a:p>
            <a:pPr marL="199813" marR="27728" indent="-131445">
              <a:lnSpc>
                <a:spcPct val="120000"/>
              </a:lnSpc>
              <a:buSzPct val="69000"/>
              <a:buFont typeface="Lucida Grande"/>
              <a:defRPr sz="1200"/>
            </a:pPr>
            <a:r>
              <a:t>Have a look at scikit-learn’s documentation on model evaluation</a:t>
            </a:r>
          </a:p>
          <a:p>
            <a:pPr marL="491912" marR="27728" lvl="2" indent="-131444">
              <a:lnSpc>
                <a:spcPct val="120000"/>
              </a:lnSpc>
              <a:buSzPct val="69000"/>
              <a:buFont typeface="Lucida Grande"/>
              <a:defRPr sz="1200"/>
            </a:pPr>
            <a:r>
              <a:t>http://scikit-learn.org/stable/modules/model_evaluation.html</a:t>
            </a:r>
          </a:p>
          <a:p>
            <a:pPr marL="199813" marR="27728" indent="-131445">
              <a:lnSpc>
                <a:spcPct val="120000"/>
              </a:lnSpc>
              <a:buSzPct val="69000"/>
              <a:buFont typeface="Lucida Grande"/>
              <a:defRPr sz="1200"/>
            </a:pPr>
            <a:endParaRPr/>
          </a:p>
        </p:txBody>
      </p:sp>
      <p:sp>
        <p:nvSpPr>
          <p:cNvPr id="485" name="DATA SCIENCE"/>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a:t>
            </a:r>
          </a:p>
        </p:txBody>
      </p:sp>
      <p:pic>
        <p:nvPicPr>
          <p:cNvPr id="486" name="Image" descr="Image"/>
          <p:cNvPicPr>
            <a:picLocks noChangeAspect="1"/>
          </p:cNvPicPr>
          <p:nvPr/>
        </p:nvPicPr>
        <p:blipFill>
          <a:blip r:embed="rId4">
            <a:extLst/>
          </a:blip>
          <a:stretch>
            <a:fillRect/>
          </a:stretch>
        </p:blipFill>
        <p:spPr>
          <a:xfrm>
            <a:off x="7246859" y="2193758"/>
            <a:ext cx="1733629" cy="2614653"/>
          </a:xfrm>
          <a:prstGeom prst="rect">
            <a:avLst/>
          </a:prstGeom>
          <a:ln w="25400"/>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21"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22" name="CONFUSION MATRIX"/>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GB" dirty="0" smtClean="0"/>
              <a:t>RECAP:</a:t>
            </a:r>
            <a:br>
              <a:rPr lang="en-GB" dirty="0" smtClean="0"/>
            </a:br>
            <a:r>
              <a:rPr lang="en-GB" dirty="0" smtClean="0"/>
              <a:t/>
            </a:r>
            <a:br>
              <a:rPr lang="en-GB" dirty="0" smtClean="0"/>
            </a:br>
            <a:r>
              <a:rPr lang="en-GB" dirty="0" smtClean="0"/>
              <a:t>Last Lesson</a:t>
            </a:r>
            <a:endParaRPr dirty="0"/>
          </a:p>
        </p:txBody>
      </p:sp>
      <p:sp>
        <p:nvSpPr>
          <p:cNvPr id="423"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378"/>
          <p:cNvSpPr txBox="1">
            <a:spLocks noGrp="1"/>
          </p:cNvSpPr>
          <p:nvPr>
            <p:ph type="title"/>
          </p:nvPr>
        </p:nvSpPr>
        <p:spPr>
          <a:xfrm>
            <a:off x="0" y="0"/>
            <a:ext cx="9363075" cy="420624"/>
          </a:xfrm>
          <a:prstGeom prst="rect">
            <a:avLst/>
          </a:prstGeom>
          <a:solidFill>
            <a:schemeClr val="bg1"/>
          </a:solidFill>
        </p:spPr>
        <p:txBody>
          <a:bodyPr anchor="ctr">
            <a:normAutofit/>
          </a:bodyPr>
          <a:lstStyle>
            <a:lvl1pPr defTabSz="887983">
              <a:defRPr sz="2660" b="1">
                <a:latin typeface="Proxima Nova"/>
                <a:ea typeface="Proxima Nova"/>
                <a:cs typeface="Proxima Nova"/>
                <a:sym typeface="Proxima Nova"/>
              </a:defRPr>
            </a:lvl1pPr>
          </a:lstStyle>
          <a:p>
            <a:pPr algn="ctr"/>
            <a:r>
              <a:rPr>
                <a:solidFill>
                  <a:srgbClr val="FFFFFF"/>
                </a:solidFill>
              </a:rPr>
              <a:t>Accuracy of a Classification Model</a:t>
            </a:r>
          </a:p>
        </p:txBody>
      </p:sp>
      <p:grpSp>
        <p:nvGrpSpPr>
          <p:cNvPr id="10" name="Group 9"/>
          <p:cNvGrpSpPr/>
          <p:nvPr/>
        </p:nvGrpSpPr>
        <p:grpSpPr>
          <a:xfrm>
            <a:off x="784859" y="1015228"/>
            <a:ext cx="8012748" cy="3594312"/>
            <a:chOff x="784859" y="1015228"/>
            <a:chExt cx="8012748" cy="3594312"/>
          </a:xfrm>
        </p:grpSpPr>
        <p:pic>
          <p:nvPicPr>
            <p:cNvPr id="3" name="Picture 2"/>
            <p:cNvPicPr>
              <a:picLocks noChangeAspect="1"/>
            </p:cNvPicPr>
            <p:nvPr/>
          </p:nvPicPr>
          <p:blipFill>
            <a:blip r:embed="rId2"/>
            <a:stretch>
              <a:fillRect/>
            </a:stretch>
          </p:blipFill>
          <p:spPr>
            <a:xfrm>
              <a:off x="1170431" y="1015228"/>
              <a:ext cx="5297741" cy="3287531"/>
            </a:xfrm>
            <a:prstGeom prst="rect">
              <a:avLst/>
            </a:prstGeom>
          </p:spPr>
        </p:pic>
        <p:sp>
          <p:nvSpPr>
            <p:cNvPr id="4" name="Rectangle 3"/>
            <p:cNvSpPr/>
            <p:nvPr/>
          </p:nvSpPr>
          <p:spPr>
            <a:xfrm>
              <a:off x="1856232" y="4353060"/>
              <a:ext cx="1225296" cy="256480"/>
            </a:xfrm>
            <a:prstGeom prst="rect">
              <a:avLst/>
            </a:prstGeom>
            <a:solidFill>
              <a:srgbClr val="FFFCCC"/>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dirty="0" smtClean="0"/>
                <a:t>“True positive </a:t>
              </a:r>
              <a:r>
                <a:rPr lang="en-US" sz="1000" b="0" smtClean="0"/>
                <a:t>rate”</a:t>
              </a:r>
              <a:endParaRPr lang="en-US" sz="1000" b="0" dirty="0" smtClean="0"/>
            </a:p>
          </p:txBody>
        </p:sp>
        <p:sp>
          <p:nvSpPr>
            <p:cNvPr id="8" name="Rectangle 7"/>
            <p:cNvSpPr/>
            <p:nvPr/>
          </p:nvSpPr>
          <p:spPr>
            <a:xfrm>
              <a:off x="3398520" y="4350349"/>
              <a:ext cx="1274064" cy="256480"/>
            </a:xfrm>
            <a:prstGeom prst="rect">
              <a:avLst/>
            </a:prstGeom>
            <a:solidFill>
              <a:srgbClr val="DDDDAA"/>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dirty="0" smtClean="0"/>
                <a:t>“True negative rate”</a:t>
              </a:r>
              <a:endParaRPr kumimoji="0" lang="en-US" sz="1000" b="0" i="0" u="none" strike="noStrike" cap="none" spc="0" normalizeH="0" baseline="0" dirty="0">
                <a:ln>
                  <a:noFill/>
                </a:ln>
                <a:solidFill>
                  <a:srgbClr val="000000"/>
                </a:solidFill>
                <a:effectLst/>
                <a:uFill>
                  <a:solidFill>
                    <a:srgbClr val="000000"/>
                  </a:solidFill>
                </a:uFill>
                <a:sym typeface="Helvetica"/>
              </a:endParaRPr>
            </a:p>
          </p:txBody>
        </p:sp>
        <p:sp>
          <p:nvSpPr>
            <p:cNvPr id="9" name="Rectangle 8"/>
            <p:cNvSpPr/>
            <p:nvPr/>
          </p:nvSpPr>
          <p:spPr>
            <a:xfrm>
              <a:off x="784859" y="4046279"/>
              <a:ext cx="1008888" cy="256480"/>
            </a:xfrm>
            <a:prstGeom prst="rect">
              <a:avLst/>
            </a:prstGeom>
            <a:solidFill>
              <a:srgbClr val="FFFCCC"/>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smtClean="0"/>
                <a:t>“</a:t>
              </a:r>
              <a:r>
                <a:rPr lang="en-US" sz="1000" b="0" dirty="0" smtClean="0"/>
                <a:t>Recall”</a:t>
              </a:r>
              <a:endParaRPr kumimoji="0" lang="en-US" sz="1000" b="0" i="0" u="none" strike="noStrike" cap="none" spc="0" normalizeH="0" baseline="0" dirty="0">
                <a:ln>
                  <a:noFill/>
                </a:ln>
                <a:solidFill>
                  <a:srgbClr val="000000"/>
                </a:solidFill>
                <a:effectLst/>
                <a:uFill>
                  <a:solidFill>
                    <a:srgbClr val="000000"/>
                  </a:solidFill>
                </a:uFill>
                <a:sym typeface="Helvetica"/>
              </a:endParaRPr>
            </a:p>
          </p:txBody>
        </p:sp>
        <p:pic>
          <p:nvPicPr>
            <p:cNvPr id="6" name="Picture 5"/>
            <p:cNvPicPr>
              <a:picLocks noChangeAspect="1"/>
            </p:cNvPicPr>
            <p:nvPr/>
          </p:nvPicPr>
          <p:blipFill>
            <a:blip r:embed="rId3"/>
            <a:stretch>
              <a:fillRect/>
            </a:stretch>
          </p:blipFill>
          <p:spPr>
            <a:xfrm>
              <a:off x="5228907" y="3551489"/>
              <a:ext cx="3568700" cy="927100"/>
            </a:xfrm>
            <a:prstGeom prst="rect">
              <a:avLst/>
            </a:prstGeom>
          </p:spPr>
        </p:pic>
        <p:sp>
          <p:nvSpPr>
            <p:cNvPr id="12" name="Rectangle 11"/>
            <p:cNvSpPr/>
            <p:nvPr/>
          </p:nvSpPr>
          <p:spPr>
            <a:xfrm>
              <a:off x="5228907" y="1015228"/>
              <a:ext cx="1225296" cy="256480"/>
            </a:xfrm>
            <a:prstGeom prst="rect">
              <a:avLst/>
            </a:prstGeom>
            <a:solidFill>
              <a:srgbClr val="CBFDF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dirty="0" smtClean="0"/>
                <a:t>“Precision”</a:t>
              </a:r>
            </a:p>
          </p:txBody>
        </p:sp>
        <p:sp>
          <p:nvSpPr>
            <p:cNvPr id="7" name="Rectangle 6"/>
            <p:cNvSpPr/>
            <p:nvPr/>
          </p:nvSpPr>
          <p:spPr>
            <a:xfrm>
              <a:off x="1847088" y="3319272"/>
              <a:ext cx="1298448"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4" name="Rectangle 13"/>
            <p:cNvSpPr/>
            <p:nvPr/>
          </p:nvSpPr>
          <p:spPr>
            <a:xfrm>
              <a:off x="3145536" y="3319271"/>
              <a:ext cx="1517904"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5" name="Rectangle 14"/>
            <p:cNvSpPr/>
            <p:nvPr/>
          </p:nvSpPr>
          <p:spPr>
            <a:xfrm>
              <a:off x="4672584" y="1332492"/>
              <a:ext cx="1786444"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6" name="Rectangle 15"/>
            <p:cNvSpPr/>
            <p:nvPr/>
          </p:nvSpPr>
          <p:spPr>
            <a:xfrm>
              <a:off x="4672584" y="2325881"/>
              <a:ext cx="1786444"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grpSp>
      <p:sp>
        <p:nvSpPr>
          <p:cNvPr id="18" name="Rectangle 17"/>
          <p:cNvSpPr/>
          <p:nvPr/>
        </p:nvSpPr>
        <p:spPr>
          <a:xfrm>
            <a:off x="5164899" y="3551489"/>
            <a:ext cx="3450652"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9" name="Rectangle 18"/>
          <p:cNvSpPr/>
          <p:nvPr/>
        </p:nvSpPr>
        <p:spPr>
          <a:xfrm>
            <a:off x="2532888" y="733598"/>
            <a:ext cx="1225296" cy="256480"/>
          </a:xfrm>
          <a:prstGeom prst="rect">
            <a:avLst/>
          </a:prstGeom>
          <a:solidFill>
            <a:schemeClr val="accent6">
              <a:lumMod val="60000"/>
              <a:lumOff val="40000"/>
            </a:schemeClr>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smtClean="0"/>
              <a:t>Actual</a:t>
            </a:r>
            <a:endParaRPr lang="en-US" sz="1000" b="0" dirty="0" smtClean="0"/>
          </a:p>
        </p:txBody>
      </p:sp>
      <p:sp>
        <p:nvSpPr>
          <p:cNvPr id="20" name="Rectangle 19"/>
          <p:cNvSpPr/>
          <p:nvPr/>
        </p:nvSpPr>
        <p:spPr>
          <a:xfrm>
            <a:off x="219455" y="2184655"/>
            <a:ext cx="896113" cy="256480"/>
          </a:xfrm>
          <a:prstGeom prst="rect">
            <a:avLst/>
          </a:prstGeom>
          <a:solidFill>
            <a:schemeClr val="accent6">
              <a:lumMod val="60000"/>
              <a:lumOff val="40000"/>
            </a:schemeClr>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smtClean="0"/>
              <a:t>Prediction</a:t>
            </a:r>
            <a:endParaRPr lang="en-US" sz="1000" b="0" dirty="0" smtClean="0"/>
          </a:p>
        </p:txBody>
      </p:sp>
      <p:pic>
        <p:nvPicPr>
          <p:cNvPr id="1026" name="Picture 2" descr="http://quicklatex.com/cache3/49/ql_ac93d9d384cd7a41ac8ceb168861c549_l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899" y="4694850"/>
            <a:ext cx="4017582" cy="3147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quicklatex.com/cache3/87/ql_90beccf96d7fe44b078a522068d16787_l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8637" y="580498"/>
            <a:ext cx="1316914" cy="279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99853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455" name="CONFUSION MATRIX"/>
          <p:cNvSpPr txBox="1">
            <a:spLocks noGrp="1"/>
          </p:cNvSpPr>
          <p:nvPr>
            <p:ph type="title"/>
          </p:nvPr>
        </p:nvSpPr>
        <p:spPr>
          <a:prstGeom prst="rect">
            <a:avLst/>
          </a:prstGeom>
        </p:spPr>
        <p:txBody>
          <a:bodyPr/>
          <a:lstStyle/>
          <a:p>
            <a:r>
              <a:t>CONFUSION MATRIX</a:t>
            </a:r>
          </a:p>
        </p:txBody>
      </p:sp>
      <p:pic>
        <p:nvPicPr>
          <p:cNvPr id="456" name="Image" descr="Image"/>
          <p:cNvPicPr>
            <a:picLocks noChangeAspect="1"/>
          </p:cNvPicPr>
          <p:nvPr/>
        </p:nvPicPr>
        <p:blipFill>
          <a:blip r:embed="rId2">
            <a:extLst/>
          </a:blip>
          <a:stretch>
            <a:fillRect/>
          </a:stretch>
        </p:blipFill>
        <p:spPr>
          <a:xfrm>
            <a:off x="1938337" y="1029769"/>
            <a:ext cx="5486401" cy="4114801"/>
          </a:xfrm>
          <a:prstGeom prst="rect">
            <a:avLst/>
          </a:prstGeom>
          <a:ln w="25400"/>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463" name="PRECISION &amp; RECALL"/>
          <p:cNvSpPr txBox="1">
            <a:spLocks noGrp="1"/>
          </p:cNvSpPr>
          <p:nvPr>
            <p:ph type="title"/>
          </p:nvPr>
        </p:nvSpPr>
        <p:spPr>
          <a:prstGeom prst="rect">
            <a:avLst/>
          </a:prstGeom>
        </p:spPr>
        <p:txBody>
          <a:bodyPr/>
          <a:lstStyle/>
          <a:p>
            <a:r>
              <a:t>PRECISION &amp; RECALL</a:t>
            </a:r>
          </a:p>
        </p:txBody>
      </p:sp>
      <p:pic>
        <p:nvPicPr>
          <p:cNvPr id="464" name="Image" descr="Image"/>
          <p:cNvPicPr>
            <a:picLocks noChangeAspect="1"/>
          </p:cNvPicPr>
          <p:nvPr/>
        </p:nvPicPr>
        <p:blipFill>
          <a:blip r:embed="rId2">
            <a:extLst/>
          </a:blip>
          <a:stretch>
            <a:fillRect/>
          </a:stretch>
        </p:blipFill>
        <p:spPr>
          <a:xfrm>
            <a:off x="6258063" y="960437"/>
            <a:ext cx="2222720" cy="4041309"/>
          </a:xfrm>
          <a:prstGeom prst="rect">
            <a:avLst/>
          </a:prstGeom>
          <a:ln w="25400"/>
        </p:spPr>
      </p:pic>
      <p:sp>
        <p:nvSpPr>
          <p:cNvPr id="465" name="Precision :…"/>
          <p:cNvSpPr txBox="1"/>
          <p:nvPr/>
        </p:nvSpPr>
        <p:spPr>
          <a:xfrm>
            <a:off x="481360" y="1075532"/>
            <a:ext cx="5964754" cy="515112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lnSpc>
                <a:spcPct val="120000"/>
              </a:lnSpc>
              <a:defRPr sz="2000" b="0">
                <a:uFillTx/>
              </a:defRPr>
            </a:pPr>
            <a:endParaRPr/>
          </a:p>
          <a:p>
            <a:pPr algn="l" defTabSz="914400">
              <a:lnSpc>
                <a:spcPct val="120000"/>
              </a:lnSpc>
              <a:defRPr sz="2000" b="0">
                <a:uFillTx/>
              </a:defRPr>
            </a:pPr>
            <a:r>
              <a:rPr b="1"/>
              <a:t>Precision</a:t>
            </a:r>
            <a:r>
              <a:t> :</a:t>
            </a:r>
          </a:p>
          <a:p>
            <a:pPr algn="l" defTabSz="914400">
              <a:lnSpc>
                <a:spcPct val="120000"/>
              </a:lnSpc>
              <a:defRPr sz="2000" b="0">
                <a:uFillTx/>
              </a:defRPr>
            </a:pPr>
            <a:r>
              <a:t>of those we guessed were positive, how often were we right?</a:t>
            </a:r>
          </a:p>
          <a:p>
            <a:pPr algn="l" defTabSz="914400">
              <a:lnSpc>
                <a:spcPct val="120000"/>
              </a:lnSpc>
              <a:defRPr sz="2000" b="0">
                <a:solidFill>
                  <a:schemeClr val="accent5"/>
                </a:solidFill>
                <a:uFillTx/>
              </a:defRPr>
            </a:pPr>
            <a:endParaRPr/>
          </a:p>
          <a:p>
            <a:pPr algn="l" defTabSz="914400">
              <a:lnSpc>
                <a:spcPct val="120000"/>
              </a:lnSpc>
              <a:defRPr sz="2000" b="0">
                <a:uFillTx/>
              </a:defRPr>
            </a:pPr>
            <a:r>
              <a:t>Recall = </a:t>
            </a:r>
            <a:r>
              <a:rPr b="1"/>
              <a:t>Sensitivity</a:t>
            </a:r>
            <a:r>
              <a:t> :</a:t>
            </a:r>
          </a:p>
          <a:p>
            <a:pPr algn="l" defTabSz="914400">
              <a:lnSpc>
                <a:spcPct val="120000"/>
              </a:lnSpc>
              <a:defRPr sz="2000" b="0">
                <a:uFillTx/>
              </a:defRPr>
            </a:pPr>
            <a:r>
              <a:t>how many of actual positives did we capture?</a:t>
            </a:r>
          </a:p>
          <a:p>
            <a:pPr algn="l" defTabSz="914400">
              <a:lnSpc>
                <a:spcPct val="120000"/>
              </a:lnSpc>
              <a:defRPr sz="2000" b="0">
                <a:uFillTx/>
              </a:defRPr>
            </a:pPr>
            <a:endParaRPr/>
          </a:p>
          <a:p>
            <a:pPr algn="l" defTabSz="914400">
              <a:lnSpc>
                <a:spcPct val="120000"/>
              </a:lnSpc>
              <a:defRPr sz="2000" b="0">
                <a:uFillTx/>
              </a:defRPr>
            </a:pPr>
            <a:endParaRPr/>
          </a:p>
          <a:p>
            <a:pPr algn="l" defTabSz="914400">
              <a:lnSpc>
                <a:spcPct val="120000"/>
              </a:lnSpc>
              <a:defRPr sz="2000" b="0">
                <a:uFillTx/>
              </a:defRPr>
            </a:pPr>
            <a:r>
              <a:t>F1 measure :</a:t>
            </a:r>
          </a:p>
          <a:p>
            <a:pPr algn="l" defTabSz="914400">
              <a:lnSpc>
                <a:spcPct val="120000"/>
              </a:lnSpc>
              <a:defRPr sz="2000" b="0">
                <a:uFillTx/>
              </a:defRPr>
            </a:pPr>
            <a:r>
              <a:t>balance of Precision and Recall</a:t>
            </a:r>
          </a:p>
          <a:p>
            <a:pPr algn="l" defTabSz="914400">
              <a:lnSpc>
                <a:spcPct val="120000"/>
              </a:lnSpc>
              <a:defRPr sz="2000" b="0">
                <a:uFillTx/>
              </a:defRPr>
            </a:pPr>
            <a:endParaRPr/>
          </a:p>
          <a:p>
            <a:pPr algn="l" defTabSz="914400">
              <a:lnSpc>
                <a:spcPct val="120000"/>
              </a:lnSpc>
              <a:defRPr sz="2000" b="0">
                <a:uFillTx/>
              </a:defRPr>
            </a:pPr>
            <a:endParaRPr/>
          </a:p>
        </p:txBody>
      </p:sp>
      <p:pic>
        <p:nvPicPr>
          <p:cNvPr id="466" name="Image" descr="Image"/>
          <p:cNvPicPr>
            <a:picLocks noChangeAspect="1"/>
          </p:cNvPicPr>
          <p:nvPr/>
        </p:nvPicPr>
        <p:blipFill>
          <a:blip r:embed="rId3">
            <a:extLst/>
          </a:blip>
          <a:stretch>
            <a:fillRect/>
          </a:stretch>
        </p:blipFill>
        <p:spPr>
          <a:xfrm>
            <a:off x="2816754" y="3875115"/>
            <a:ext cx="3408810" cy="703236"/>
          </a:xfrm>
          <a:prstGeom prst="rect">
            <a:avLst/>
          </a:prstGeom>
          <a:ln w="25400"/>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340</TotalTime>
  <Words>1610</Words>
  <Application>Microsoft Macintosh PowerPoint</Application>
  <PresentationFormat>Custom</PresentationFormat>
  <Paragraphs>360</Paragraphs>
  <Slides>50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Gill Sans</vt:lpstr>
      <vt:lpstr>Helvetica</vt:lpstr>
      <vt:lpstr>Lucida Grande</vt:lpstr>
      <vt:lpstr>News706 BT</vt:lpstr>
      <vt:lpstr>Proxima Nova</vt:lpstr>
      <vt:lpstr>Trebuchet MS</vt:lpstr>
      <vt:lpstr>Arial</vt:lpstr>
      <vt:lpstr>White</vt:lpstr>
      <vt:lpstr>Welcome to General Assembly</vt:lpstr>
      <vt:lpstr>DATA SCIENCE  DAT10SYD  Week 3 - Model Evaluation </vt:lpstr>
      <vt:lpstr>Course  Plan</vt:lpstr>
      <vt:lpstr>Git &amp; GitHub – 1 Pager Guide!</vt:lpstr>
      <vt:lpstr>AGENDA</vt:lpstr>
      <vt:lpstr>RECAP:  Last Lesson</vt:lpstr>
      <vt:lpstr>Accuracy of a Classification Model</vt:lpstr>
      <vt:lpstr>CONFUSION MATRIX</vt:lpstr>
      <vt:lpstr>PRECISION &amp; RECALL</vt:lpstr>
      <vt:lpstr>THE POINT OF EVALUATING MODELS</vt:lpstr>
      <vt:lpstr>EVALUATING MODELS</vt:lpstr>
      <vt:lpstr>ESSENTIALS OF MODEL EVALUATION</vt:lpstr>
      <vt:lpstr>TRAINING ERROR</vt:lpstr>
      <vt:lpstr>TRAINING ERROR</vt:lpstr>
      <vt:lpstr>TRAINING ERROR</vt:lpstr>
      <vt:lpstr>TRAINING ERROR</vt:lpstr>
      <vt:lpstr>TRAINING ERROR</vt:lpstr>
      <vt:lpstr>TRAINING ERROR</vt:lpstr>
      <vt:lpstr>TEST vs TRAIN</vt:lpstr>
      <vt:lpstr>TEST SET APPROACH</vt:lpstr>
      <vt:lpstr>TEST SET APPROACH</vt:lpstr>
      <vt:lpstr>TEST SET APPROACH</vt:lpstr>
      <vt:lpstr>TEST SET APPROACH</vt:lpstr>
      <vt:lpstr>TEST SET APPROACH</vt:lpstr>
      <vt:lpstr>TEST SET APPROACH</vt:lpstr>
      <vt:lpstr>TEST SET APPROACH</vt:lpstr>
      <vt:lpstr>TEST SET APPROACH</vt:lpstr>
      <vt:lpstr>TEST SET APPROACH</vt:lpstr>
      <vt:lpstr>LAB1</vt:lpstr>
      <vt:lpstr>Git &amp; GitHub – 1 Pager Guide!</vt:lpstr>
      <vt:lpstr>TEST SET APPROACH</vt:lpstr>
      <vt:lpstr>TEST SET APPROACH</vt:lpstr>
      <vt:lpstr>TEST SET APPROACH</vt:lpstr>
      <vt:lpstr>TEST SET APPROACH</vt:lpstr>
      <vt:lpstr>TEST SET APPROACH</vt:lpstr>
      <vt:lpstr>CROSS VALIDATION</vt:lpstr>
      <vt:lpstr>TEST SET APPROACH</vt:lpstr>
      <vt:lpstr>TEST SET APPROACH</vt:lpstr>
      <vt:lpstr>CROSS VALIDATION</vt:lpstr>
      <vt:lpstr>CROSS VALIDATION</vt:lpstr>
      <vt:lpstr>CROSS VALIDATION</vt:lpstr>
      <vt:lpstr>CROSS VALIDATION</vt:lpstr>
      <vt:lpstr>BIAS &amp; VARIANCE TRADEOFF</vt:lpstr>
      <vt:lpstr>BIAS - VARIANCE TRADEOFF</vt:lpstr>
      <vt:lpstr>BIAS - VARIANCE TRADEOFF</vt:lpstr>
      <vt:lpstr>BIAS - VARIANCE TRADEOFF</vt:lpstr>
      <vt:lpstr>LAB - Evaluation Metrics</vt:lpstr>
      <vt:lpstr>PowerPoint Presentation</vt:lpstr>
      <vt:lpstr>PowerPoint Presentation</vt:lpstr>
      <vt:lpstr>HOMEWORK  Pre-reading: An Introduction to Statistical Learning  Chapter 6 - Model selection &amp; regularisation  Caltech's Learning From Data course  visualising bias and variance (15 mins)  http://work.caltech.edu/library/081.html Rahul Patwari has a great video on ROC Curves (12 minutes) https://www.youtube.com/watch?v=21Igj5Pr6u4 Have a look at scikit-learn’s documentation on model evaluation http://scikit-learn.org/stable/modules/model_evaluation.html </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General Assembly</dc:title>
  <cp:lastModifiedBy>Microsoft Office User</cp:lastModifiedBy>
  <cp:revision>36</cp:revision>
  <dcterms:modified xsi:type="dcterms:W3CDTF">2018-03-12T06:16:45Z</dcterms:modified>
</cp:coreProperties>
</file>